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19"/>
  </p:notesMasterIdLst>
  <p:handoutMasterIdLst>
    <p:handoutMasterId r:id="rId20"/>
  </p:handoutMasterIdLst>
  <p:sldIdLst>
    <p:sldId id="257" r:id="rId2"/>
    <p:sldId id="259" r:id="rId3"/>
    <p:sldId id="260" r:id="rId4"/>
    <p:sldId id="261" r:id="rId5"/>
    <p:sldId id="283" r:id="rId6"/>
    <p:sldId id="284" r:id="rId7"/>
    <p:sldId id="299" r:id="rId8"/>
    <p:sldId id="300" r:id="rId9"/>
    <p:sldId id="286" r:id="rId10"/>
    <p:sldId id="287" r:id="rId11"/>
    <p:sldId id="288" r:id="rId12"/>
    <p:sldId id="291" r:id="rId13"/>
    <p:sldId id="297" r:id="rId14"/>
    <p:sldId id="298" r:id="rId15"/>
    <p:sldId id="301" r:id="rId16"/>
    <p:sldId id="302" r:id="rId17"/>
    <p:sldId id="28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7">
          <p15:clr>
            <a:srgbClr val="A4A3A4"/>
          </p15:clr>
        </p15:guide>
        <p15:guide id="2" pos="375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0" autoAdjust="0"/>
    <p:restoredTop sz="94660"/>
  </p:normalViewPr>
  <p:slideViewPr>
    <p:cSldViewPr snapToGrid="0" showGuides="1">
      <p:cViewPr varScale="1">
        <p:scale>
          <a:sx n="75" d="100"/>
          <a:sy n="75" d="100"/>
        </p:scale>
        <p:origin x="538" y="67"/>
      </p:cViewPr>
      <p:guideLst>
        <p:guide orient="horz" pos="2007"/>
        <p:guide pos="37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17T08:37:27.175"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C66F4-C0AC-4186-A0B7-7FC70AE2EB7A}" type="datetimeFigureOut">
              <a:rPr lang="zh-CN" altLang="en-US" smtClean="0"/>
              <a:t>2022/5/26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Click to edit Master text style</a:t>
            </a:r>
          </a:p>
          <a:p>
            <a:pPr lvl="1"/>
            <a:r>
              <a:rPr lang="zh-CN" altLang="en-US"/>
              <a:t>Second level</a:t>
            </a:r>
          </a:p>
          <a:p>
            <a:pPr lvl="2"/>
            <a:r>
              <a:rPr lang="zh-CN" altLang="en-US"/>
              <a:t>Third level</a:t>
            </a:r>
          </a:p>
          <a:p>
            <a:pPr lvl="3"/>
            <a:r>
              <a:rPr lang="zh-CN" altLang="en-US"/>
              <a:t>Fourth level</a:t>
            </a:r>
          </a:p>
          <a:p>
            <a:pPr lvl="4"/>
            <a:r>
              <a:rPr lang="zh-CN" altLang="en-US"/>
              <a:t>Fifth level</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F6F0B-DEFF-441C-AFB5-D6D148B4299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15</a:t>
            </a:fld>
            <a:endParaRPr lang="zh-CN" altLang="en-US"/>
          </a:p>
        </p:txBody>
      </p:sp>
    </p:spTree>
    <p:extLst>
      <p:ext uri="{BB962C8B-B14F-4D97-AF65-F5344CB8AC3E}">
        <p14:creationId xmlns:p14="http://schemas.microsoft.com/office/powerpoint/2010/main" val="586011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9F6F0B-DEFF-441C-AFB5-D6D148B42998}" type="slidenum">
              <a:rPr lang="zh-CN" altLang="en-US" smtClean="0"/>
              <a:t>17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7B76B0-BD08-474B-A851-3EC346A58AEB}"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3F08313-7495-4456-B7D6-E9301B9D3BFD}"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2117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93772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71863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3722310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1329023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8364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659433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99083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99338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431981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2126012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80FBF6-E9C2-4AE0-90F6-8F1434B639F3}" type="datetimeFigureOut">
              <a:rPr lang="zh-CN" altLang="en-US" smtClean="0">
                <a:solidFill>
                  <a:prstClr val="black">
                    <a:tint val="75000"/>
                  </a:prstClr>
                </a:solidFill>
              </a:rPr>
              <a:t>2022/5/26</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3CAB10-B577-44AE-843B-580A1449A8C2}"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631932500"/>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mc:AlternateContent xmlns:mc="http://schemas.openxmlformats.org/markup-compatibility/2006" xmlns:p14="http://schemas.microsoft.com/office/powerpoint/2010/main">
    <mc:Choice Requires="p14">
      <p:transition spd="slow" p14:dur="1250">
        <p14:flip dir="r"/>
      </p:transition>
    </mc:Choice>
    <mc:Fallback xmlns="">
      <p:transition spd="slow"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ontiersin.org/articles/10.3389/fbloc.2020.00007/full#F1"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758190" y="1659255"/>
            <a:ext cx="11281410" cy="830997"/>
          </a:xfrm>
          <a:prstGeom prst="rect">
            <a:avLst/>
          </a:prstGeom>
          <a:noFill/>
        </p:spPr>
        <p:txBody>
          <a:bodyPr wrap="square" rtlCol="0">
            <a:spAutoFit/>
          </a:bodyPr>
          <a:lstStyle/>
          <a:p>
            <a:pPr algn="just"/>
            <a:r>
              <a:rPr lang="en-US" sz="4800" b="1" dirty="0">
                <a:solidFill>
                  <a:srgbClr val="00B0F0"/>
                </a:solidFill>
              </a:rPr>
              <a:t>Blockchain-Based Agri-Food Supply Chain</a:t>
            </a:r>
            <a:endParaRPr lang="en-US" sz="4800" dirty="0">
              <a:solidFill>
                <a:srgbClr val="3291CA"/>
              </a:solidFill>
              <a:latin typeface="Impact" panose="020B0806030902050204" pitchFamily="34" charset="0"/>
            </a:endParaRPr>
          </a:p>
        </p:txBody>
      </p:sp>
      <p:sp>
        <p:nvSpPr>
          <p:cNvPr id="32" name="文本框 31"/>
          <p:cNvSpPr txBox="1"/>
          <p:nvPr/>
        </p:nvSpPr>
        <p:spPr>
          <a:xfrm>
            <a:off x="8036560" y="4042410"/>
            <a:ext cx="3159125" cy="523220"/>
          </a:xfrm>
          <a:prstGeom prst="rect">
            <a:avLst/>
          </a:prstGeom>
          <a:noFill/>
        </p:spPr>
        <p:txBody>
          <a:bodyPr wrap="square" rtlCol="0">
            <a:spAutoFit/>
          </a:bodyPr>
          <a:lstStyle/>
          <a:p>
            <a:pPr algn="l"/>
            <a:r>
              <a:rPr lang="en-US" altLang="zh-CN" sz="2400" dirty="0">
                <a:solidFill>
                  <a:prstClr val="black"/>
                </a:solidFill>
                <a:latin typeface="Century Gothic" panose="020B0502020202020204" pitchFamily="34" charset="0"/>
              </a:rPr>
              <a:t> </a:t>
            </a:r>
            <a:r>
              <a:rPr lang="en-US" altLang="zh-CN" sz="2400" dirty="0">
                <a:latin typeface="Century Gothic" panose="020B0502020202020204" pitchFamily="34" charset="0"/>
              </a:rPr>
              <a:t>MCA main project</a:t>
            </a:r>
            <a:r>
              <a:rPr lang="en-US" altLang="zh-CN" sz="2800" dirty="0">
                <a:solidFill>
                  <a:srgbClr val="0070C0"/>
                </a:solidFill>
                <a:latin typeface="Century Gothic" panose="020B0502020202020204" pitchFamily="34" charset="0"/>
              </a:rPr>
              <a:t>:</a:t>
            </a:r>
            <a:endParaRPr lang="zh-CN" altLang="en-US" sz="2800" dirty="0">
              <a:solidFill>
                <a:srgbClr val="0070C0"/>
              </a:solidFill>
              <a:latin typeface="Century Gothic" panose="020B0502020202020204" pitchFamily="34" charset="0"/>
            </a:endParaRPr>
          </a:p>
        </p:txBody>
      </p:sp>
      <p:sp>
        <p:nvSpPr>
          <p:cNvPr id="33" name="文本框 32"/>
          <p:cNvSpPr txBox="1"/>
          <p:nvPr/>
        </p:nvSpPr>
        <p:spPr>
          <a:xfrm>
            <a:off x="8404860" y="4787900"/>
            <a:ext cx="2790825" cy="876202"/>
          </a:xfrm>
          <a:prstGeom prst="rect">
            <a:avLst/>
          </a:prstGeom>
          <a:noFill/>
        </p:spPr>
        <p:txBody>
          <a:bodyPr wrap="square" rtlCol="0">
            <a:spAutoFit/>
          </a:bodyPr>
          <a:lstStyle/>
          <a:p>
            <a:pPr algn="r">
              <a:lnSpc>
                <a:spcPct val="150000"/>
              </a:lnSpc>
            </a:pPr>
            <a:r>
              <a:rPr lang="en-US" altLang="zh-CN" dirty="0" err="1">
                <a:latin typeface="Microsoft YaHei Light" panose="020B0502040204020203" pitchFamily="34" charset="-122"/>
                <a:ea typeface="Microsoft YaHei Light" panose="020B0502040204020203" pitchFamily="34" charset="-122"/>
                <a:cs typeface="Arial" panose="020B0604020202020204" pitchFamily="34" charset="0"/>
              </a:rPr>
              <a:t>Aneena</a:t>
            </a:r>
            <a:r>
              <a:rPr lang="en-US" altLang="zh-CN" dirty="0">
                <a:latin typeface="Microsoft YaHei Light" panose="020B0502040204020203" pitchFamily="34" charset="-122"/>
                <a:ea typeface="Microsoft YaHei Light" panose="020B0502040204020203" pitchFamily="34" charset="-122"/>
                <a:cs typeface="Arial" panose="020B0604020202020204" pitchFamily="34" charset="0"/>
              </a:rPr>
              <a:t> </a:t>
            </a:r>
            <a:r>
              <a:rPr lang="en-US" altLang="zh-CN" dirty="0" err="1">
                <a:latin typeface="Microsoft YaHei Light" panose="020B0502040204020203" pitchFamily="34" charset="-122"/>
                <a:ea typeface="Microsoft YaHei Light" panose="020B0502040204020203" pitchFamily="34" charset="-122"/>
                <a:cs typeface="Arial" panose="020B0604020202020204" pitchFamily="34" charset="0"/>
              </a:rPr>
              <a:t>Anto</a:t>
            </a:r>
            <a:endParaRPr lang="en-US" altLang="zh-CN" dirty="0">
              <a:latin typeface="Microsoft YaHei Light" panose="020B0502040204020203" pitchFamily="34" charset="-122"/>
              <a:ea typeface="Microsoft YaHei Light" panose="020B0502040204020203" pitchFamily="34" charset="-122"/>
              <a:cs typeface="Arial" panose="020B0604020202020204" pitchFamily="34" charset="0"/>
            </a:endParaRPr>
          </a:p>
          <a:p>
            <a:pPr algn="r">
              <a:lnSpc>
                <a:spcPct val="150000"/>
              </a:lnSpc>
            </a:pPr>
            <a:r>
              <a:rPr lang="en-US" altLang="zh-CN" dirty="0">
                <a:latin typeface="Microsoft YaHei Light" panose="020B0502040204020203" pitchFamily="34" charset="-122"/>
                <a:ea typeface="Microsoft YaHei Light" panose="020B0502040204020203" pitchFamily="34" charset="-122"/>
                <a:cs typeface="Arial" panose="020B0604020202020204" pitchFamily="34" charset="0"/>
              </a:rPr>
              <a:t>MCA-A Roll No 21</a:t>
            </a:r>
          </a:p>
        </p:txBody>
      </p:sp>
      <p:cxnSp>
        <p:nvCxnSpPr>
          <p:cNvPr id="62" name="直接连接符 61"/>
          <p:cNvCxnSpPr/>
          <p:nvPr/>
        </p:nvCxnSpPr>
        <p:spPr>
          <a:xfrm>
            <a:off x="8131234" y="389611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pic>
        <p:nvPicPr>
          <p:cNvPr id="3" name="Various Artists - River Flows In Yo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92100" y="6351865"/>
            <a:ext cx="609600" cy="609600"/>
          </a:xfrm>
          <a:prstGeom prst="rect">
            <a:avLst/>
          </a:prstGeom>
        </p:spPr>
      </p:pic>
      <p:sp>
        <p:nvSpPr>
          <p:cNvPr id="2" name="TextBox 1">
            <a:extLst>
              <a:ext uri="{FF2B5EF4-FFF2-40B4-BE49-F238E27FC236}">
                <a16:creationId xmlns:a16="http://schemas.microsoft.com/office/drawing/2014/main" id="{14564B60-F4C7-464F-B4CC-15EF61D04C52}"/>
              </a:ext>
            </a:extLst>
          </p:cNvPr>
          <p:cNvSpPr txBox="1"/>
          <p:nvPr/>
        </p:nvSpPr>
        <p:spPr>
          <a:xfrm>
            <a:off x="1063869" y="3261946"/>
            <a:ext cx="2417885" cy="646331"/>
          </a:xfrm>
          <a:prstGeom prst="rect">
            <a:avLst/>
          </a:prstGeom>
          <a:noFill/>
        </p:spPr>
        <p:txBody>
          <a:bodyPr wrap="square" rtlCol="0">
            <a:spAutoFit/>
          </a:bodyPr>
          <a:lstStyle/>
          <a:p>
            <a:r>
              <a:rPr lang="en-US" dirty="0"/>
              <a:t>Under the guidance of </a:t>
            </a:r>
          </a:p>
          <a:p>
            <a:r>
              <a:rPr lang="en-US" dirty="0" err="1"/>
              <a:t>Ms</a:t>
            </a:r>
            <a:r>
              <a:rPr lang="en-US" dirty="0"/>
              <a:t> Rosemary Mathews</a:t>
            </a:r>
            <a:endParaRPr lang="en-IN" dirty="0"/>
          </a:p>
        </p:txBody>
      </p:sp>
    </p:spTree>
  </p:cSld>
  <p:clrMapOvr>
    <a:masterClrMapping/>
  </p:clrMapOvr>
  <mc:AlternateContent xmlns:mc="http://schemas.openxmlformats.org/markup-compatibility/2006" xmlns:p14="http://schemas.microsoft.com/office/powerpoint/2010/main">
    <mc:Choice Requires="p14">
      <p:transition p14:dur="0" advTm="7000"/>
    </mc:Choice>
    <mc:Fallback xmlns="">
      <p:transition advTm="7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50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50000">
                                          <p:cBhvr additive="base">
                                            <p:cTn id="7" dur="500" fill="hold"/>
                                            <p:tgtEl>
                                              <p:spTgt spid="31"/>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53" presetClass="entr" presetSubtype="16" fill="hold" grpId="0" nodeType="withEffect">
                                      <p:stCondLst>
                                        <p:cond delay="1000"/>
                                      </p:stCondLst>
                                      <p:childTnLst>
                                        <p:set>
                                          <p:cBhvr>
                                            <p:cTn id="13" dur="1" fill="hold">
                                              <p:stCondLst>
                                                <p:cond delay="0"/>
                                              </p:stCondLst>
                                            </p:cTn>
                                            <p:tgtEl>
                                              <p:spTgt spid="32"/>
                                            </p:tgtEl>
                                            <p:attrNameLst>
                                              <p:attrName>style.visibility</p:attrName>
                                            </p:attrNameLst>
                                          </p:cBhvr>
                                          <p:to>
                                            <p:strVal val="visible"/>
                                          </p:to>
                                        </p:set>
                                        <p:anim calcmode="lin" valueType="num">
                                          <p:cBhvr>
                                            <p:cTn id="14" dur="300" fill="hold"/>
                                            <p:tgtEl>
                                              <p:spTgt spid="32"/>
                                            </p:tgtEl>
                                            <p:attrNameLst>
                                              <p:attrName>ppt_w</p:attrName>
                                            </p:attrNameLst>
                                          </p:cBhvr>
                                          <p:tavLst>
                                            <p:tav tm="0">
                                              <p:val>
                                                <p:fltVal val="0"/>
                                              </p:val>
                                            </p:tav>
                                            <p:tav tm="100000">
                                              <p:val>
                                                <p:strVal val="#ppt_w"/>
                                              </p:val>
                                            </p:tav>
                                          </p:tavLst>
                                        </p:anim>
                                        <p:anim calcmode="lin" valueType="num">
                                          <p:cBhvr>
                                            <p:cTn id="15" dur="300" fill="hold"/>
                                            <p:tgtEl>
                                              <p:spTgt spid="32"/>
                                            </p:tgtEl>
                                            <p:attrNameLst>
                                              <p:attrName>ppt_h</p:attrName>
                                            </p:attrNameLst>
                                          </p:cBhvr>
                                          <p:tavLst>
                                            <p:tav tm="0">
                                              <p:val>
                                                <p:fltVal val="0"/>
                                              </p:val>
                                            </p:tav>
                                            <p:tav tm="100000">
                                              <p:val>
                                                <p:strVal val="#ppt_h"/>
                                              </p:val>
                                            </p:tav>
                                          </p:tavLst>
                                        </p:anim>
                                        <p:animEffect transition="in" filter="fade">
                                          <p:cBhvr>
                                            <p:cTn id="16" dur="300"/>
                                            <p:tgtEl>
                                              <p:spTgt spid="32"/>
                                            </p:tgtEl>
                                          </p:cBhvr>
                                        </p:animEffect>
                                      </p:childTnLst>
                                    </p:cTn>
                                  </p:par>
                                  <p:par>
                                    <p:cTn id="17" presetID="6" presetClass="emph" presetSubtype="0" autoRev="1" fill="hold" grpId="1" nodeType="withEffect">
                                      <p:stCondLst>
                                        <p:cond delay="1000"/>
                                      </p:stCondLst>
                                      <p:childTnLst>
                                        <p:animScale>
                                          <p:cBhvr>
                                            <p:cTn id="18" dur="150" fill="hold"/>
                                            <p:tgtEl>
                                              <p:spTgt spid="32"/>
                                            </p:tgtEl>
                                          </p:cBhvr>
                                          <p:by x="110000" y="110000"/>
                                        </p:animScale>
                                      </p:childTnLst>
                                    </p:cTn>
                                  </p:par>
                                  <p:par>
                                    <p:cTn id="19" presetID="14" presetClass="entr" presetSubtype="10" fill="hold" grpId="0" nodeType="withEffect">
                                      <p:stCondLst>
                                        <p:cond delay="130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2" repeatCount="indefinite" fill="hold" display="0">
                      <p:stCondLst>
                        <p:cond delay="indefinite"/>
                      </p:stCondLst>
                      <p:endCondLst>
                        <p:cond evt="onStopAudio" delay="0">
                          <p:tgtEl>
                            <p:sldTgt/>
                          </p:tgtEl>
                        </p:cond>
                      </p:endCondLst>
                    </p:cTn>
                    <p:tgtEl>
                      <p:spTgt spid="3"/>
                    </p:tgtEl>
                  </p:cMediaNode>
                </p:audio>
              </p:childTnLst>
            </p:cTn>
          </p:par>
        </p:tnLst>
        <p:bldLst>
          <p:bldP spid="31" grpId="0"/>
          <p:bldP spid="32" grpId="0"/>
          <p:bldP spid="32" grpId="1"/>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500"/>
                                      </p:stCondLst>
                                      <p:childTnLst>
                                        <p:set>
                                          <p:cBhvr>
                                            <p:cTn id="10" dur="1" fill="hold">
                                              <p:stCondLst>
                                                <p:cond delay="0"/>
                                              </p:stCondLst>
                                            </p:cTn>
                                            <p:tgtEl>
                                              <p:spTgt spid="62"/>
                                            </p:tgtEl>
                                            <p:attrNameLst>
                                              <p:attrName>style.visibility</p:attrName>
                                            </p:attrNameLst>
                                          </p:cBhvr>
                                          <p:to>
                                            <p:strVal val="visible"/>
                                          </p:to>
                                        </p:set>
                                        <p:animEffect transition="in" filter="wipe(right)">
                                          <p:cBhvr>
                                            <p:cTn id="11" dur="500"/>
                                            <p:tgtEl>
                                              <p:spTgt spid="62"/>
                                            </p:tgtEl>
                                          </p:cBhvr>
                                        </p:animEffect>
                                      </p:childTnLst>
                                    </p:cTn>
                                  </p:par>
                                  <p:par>
                                    <p:cTn id="12" presetID="53" presetClass="entr" presetSubtype="16" fill="hold" grpId="0" nodeType="withEffect">
                                      <p:stCondLst>
                                        <p:cond delay="1000"/>
                                      </p:stCondLst>
                                      <p:childTnLst>
                                        <p:set>
                                          <p:cBhvr>
                                            <p:cTn id="13" dur="1" fill="hold">
                                              <p:stCondLst>
                                                <p:cond delay="0"/>
                                              </p:stCondLst>
                                            </p:cTn>
                                            <p:tgtEl>
                                              <p:spTgt spid="32"/>
                                            </p:tgtEl>
                                            <p:attrNameLst>
                                              <p:attrName>style.visibility</p:attrName>
                                            </p:attrNameLst>
                                          </p:cBhvr>
                                          <p:to>
                                            <p:strVal val="visible"/>
                                          </p:to>
                                        </p:set>
                                        <p:anim calcmode="lin" valueType="num">
                                          <p:cBhvr>
                                            <p:cTn id="14" dur="300" fill="hold"/>
                                            <p:tgtEl>
                                              <p:spTgt spid="32"/>
                                            </p:tgtEl>
                                            <p:attrNameLst>
                                              <p:attrName>ppt_w</p:attrName>
                                            </p:attrNameLst>
                                          </p:cBhvr>
                                          <p:tavLst>
                                            <p:tav tm="0">
                                              <p:val>
                                                <p:fltVal val="0"/>
                                              </p:val>
                                            </p:tav>
                                            <p:tav tm="100000">
                                              <p:val>
                                                <p:strVal val="#ppt_w"/>
                                              </p:val>
                                            </p:tav>
                                          </p:tavLst>
                                        </p:anim>
                                        <p:anim calcmode="lin" valueType="num">
                                          <p:cBhvr>
                                            <p:cTn id="15" dur="300" fill="hold"/>
                                            <p:tgtEl>
                                              <p:spTgt spid="32"/>
                                            </p:tgtEl>
                                            <p:attrNameLst>
                                              <p:attrName>ppt_h</p:attrName>
                                            </p:attrNameLst>
                                          </p:cBhvr>
                                          <p:tavLst>
                                            <p:tav tm="0">
                                              <p:val>
                                                <p:fltVal val="0"/>
                                              </p:val>
                                            </p:tav>
                                            <p:tav tm="100000">
                                              <p:val>
                                                <p:strVal val="#ppt_h"/>
                                              </p:val>
                                            </p:tav>
                                          </p:tavLst>
                                        </p:anim>
                                        <p:animEffect transition="in" filter="fade">
                                          <p:cBhvr>
                                            <p:cTn id="16" dur="300"/>
                                            <p:tgtEl>
                                              <p:spTgt spid="32"/>
                                            </p:tgtEl>
                                          </p:cBhvr>
                                        </p:animEffect>
                                      </p:childTnLst>
                                    </p:cTn>
                                  </p:par>
                                  <p:par>
                                    <p:cTn id="17" presetID="6" presetClass="emph" presetSubtype="0" autoRev="1" fill="hold" grpId="1" nodeType="withEffect">
                                      <p:stCondLst>
                                        <p:cond delay="1000"/>
                                      </p:stCondLst>
                                      <p:childTnLst>
                                        <p:animScale>
                                          <p:cBhvr>
                                            <p:cTn id="18" dur="150" fill="hold"/>
                                            <p:tgtEl>
                                              <p:spTgt spid="32"/>
                                            </p:tgtEl>
                                          </p:cBhvr>
                                          <p:by x="110000" y="110000"/>
                                        </p:animScale>
                                      </p:childTnLst>
                                    </p:cTn>
                                  </p:par>
                                  <p:par>
                                    <p:cTn id="19" presetID="14" presetClass="entr" presetSubtype="10" fill="hold" grpId="0" nodeType="withEffect">
                                      <p:stCondLst>
                                        <p:cond delay="1300"/>
                                      </p:stCondLst>
                                      <p:childTnLst>
                                        <p:set>
                                          <p:cBhvr>
                                            <p:cTn id="20" dur="1" fill="hold">
                                              <p:stCondLst>
                                                <p:cond delay="0"/>
                                              </p:stCondLst>
                                            </p:cTn>
                                            <p:tgtEl>
                                              <p:spTgt spid="33"/>
                                            </p:tgtEl>
                                            <p:attrNameLst>
                                              <p:attrName>style.visibility</p:attrName>
                                            </p:attrNameLst>
                                          </p:cBhvr>
                                          <p:to>
                                            <p:strVal val="visible"/>
                                          </p:to>
                                        </p:set>
                                        <p:animEffect transition="in" filter="randombar(horizontal)">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2" repeatCount="indefinite" fill="hold" display="0">
                      <p:stCondLst>
                        <p:cond delay="indefinite"/>
                      </p:stCondLst>
                      <p:endCondLst>
                        <p:cond evt="onStopAudio" delay="0">
                          <p:tgtEl>
                            <p:sldTgt/>
                          </p:tgtEl>
                        </p:cond>
                      </p:endCondLst>
                    </p:cTn>
                    <p:tgtEl>
                      <p:spTgt spid="3"/>
                    </p:tgtEl>
                  </p:cMediaNode>
                </p:audio>
              </p:childTnLst>
            </p:cTn>
          </p:par>
        </p:tnLst>
        <p:bldLst>
          <p:bldP spid="31" grpId="0"/>
          <p:bldP spid="32" grpId="0"/>
          <p:bldP spid="32" grpId="1"/>
          <p:bldP spid="3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2234" y="833377"/>
            <a:ext cx="10053082" cy="5845215"/>
            <a:chOff x="3463925" y="5148263"/>
            <a:chExt cx="15752691" cy="7928223"/>
          </a:xfrm>
        </p:grpSpPr>
        <p:grpSp>
          <p:nvGrpSpPr>
            <p:cNvPr id="47" name="Group 12"/>
            <p:cNvGrpSpPr/>
            <p:nvPr/>
          </p:nvGrpSpPr>
          <p:grpSpPr bwMode="auto">
            <a:xfrm>
              <a:off x="3463925" y="5148263"/>
              <a:ext cx="1270000" cy="1270000"/>
              <a:chOff x="0" y="0"/>
              <a:chExt cx="1270001" cy="1270001"/>
            </a:xfrm>
          </p:grpSpPr>
          <p:sp>
            <p:nvSpPr>
              <p:cNvPr id="48" name="AutoShape 13"/>
              <p:cNvSpPr/>
              <p:nvPr/>
            </p:nvSpPr>
            <p:spPr bwMode="auto">
              <a:xfrm>
                <a:off x="0" y="0"/>
                <a:ext cx="1270001" cy="1270001"/>
              </a:xfrm>
              <a:custGeom>
                <a:avLst/>
                <a:gdLst>
                  <a:gd name="T0" fmla="*/ 634968 w 19679"/>
                  <a:gd name="T1" fmla="*/ 696987 h 19679"/>
                  <a:gd name="T2" fmla="*/ 634968 w 19679"/>
                  <a:gd name="T3" fmla="*/ 696987 h 19679"/>
                  <a:gd name="T4" fmla="*/ 634968 w 19679"/>
                  <a:gd name="T5" fmla="*/ 696987 h 19679"/>
                  <a:gd name="T6" fmla="*/ 634968 w 19679"/>
                  <a:gd name="T7" fmla="*/ 6969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3B3838"/>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a:latin typeface="Century Gothic" panose="020B0502020202020204" pitchFamily="34" charset="0"/>
                </a:endParaRPr>
              </a:p>
            </p:txBody>
          </p:sp>
          <p:sp>
            <p:nvSpPr>
              <p:cNvPr id="49" name="AutoShape 14"/>
              <p:cNvSpPr/>
              <p:nvPr/>
            </p:nvSpPr>
            <p:spPr bwMode="auto">
              <a:xfrm>
                <a:off x="385763" y="373062"/>
                <a:ext cx="519112" cy="517525"/>
              </a:xfrm>
              <a:custGeom>
                <a:avLst/>
                <a:gdLst>
                  <a:gd name="T0" fmla="*/ 259556 w 21600"/>
                  <a:gd name="T1" fmla="*/ 258763 h 21588"/>
                  <a:gd name="T2" fmla="*/ 259556 w 21600"/>
                  <a:gd name="T3" fmla="*/ 258763 h 21588"/>
                  <a:gd name="T4" fmla="*/ 259556 w 21600"/>
                  <a:gd name="T5" fmla="*/ 258763 h 21588"/>
                  <a:gd name="T6" fmla="*/ 259556 w 21600"/>
                  <a:gd name="T7" fmla="*/ 258763 h 215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599"/>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pPr>
                  <a:defRPr/>
                </a:pPr>
                <a:endParaRPr lang="zh-CN" altLang="en-US">
                  <a:latin typeface="Century Gothic" panose="020B0502020202020204" pitchFamily="34" charset="0"/>
                </a:endParaRPr>
              </a:p>
            </p:txBody>
          </p:sp>
        </p:grpSp>
        <p:sp>
          <p:nvSpPr>
            <p:cNvPr id="50" name="AutoShape 15"/>
            <p:cNvSpPr/>
            <p:nvPr/>
          </p:nvSpPr>
          <p:spPr bwMode="auto">
            <a:xfrm>
              <a:off x="5062639" y="5366833"/>
              <a:ext cx="14034654" cy="77096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18" y="0"/>
                  </a:moveTo>
                  <a:cubicBezTo>
                    <a:pt x="788" y="0"/>
                    <a:pt x="358" y="3867"/>
                    <a:pt x="347" y="8670"/>
                  </a:cubicBezTo>
                  <a:lnTo>
                    <a:pt x="0" y="11328"/>
                  </a:lnTo>
                  <a:lnTo>
                    <a:pt x="357" y="14075"/>
                  </a:lnTo>
                  <a:cubicBezTo>
                    <a:pt x="428" y="18332"/>
                    <a:pt x="831" y="21599"/>
                    <a:pt x="1318" y="21599"/>
                  </a:cubicBezTo>
                  <a:lnTo>
                    <a:pt x="20628" y="21599"/>
                  </a:lnTo>
                  <a:cubicBezTo>
                    <a:pt x="21165" y="21599"/>
                    <a:pt x="21600" y="17642"/>
                    <a:pt x="21600" y="12757"/>
                  </a:cubicBezTo>
                  <a:lnTo>
                    <a:pt x="21600" y="8847"/>
                  </a:lnTo>
                  <a:cubicBezTo>
                    <a:pt x="21600" y="3962"/>
                    <a:pt x="21165" y="0"/>
                    <a:pt x="20628" y="0"/>
                  </a:cubicBezTo>
                  <a:lnTo>
                    <a:pt x="1318" y="0"/>
                  </a:lnTo>
                  <a:close/>
                </a:path>
              </a:pathLst>
            </a:custGeom>
            <a:solidFill>
              <a:srgbClr val="3B3838"/>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425575" y="386715"/>
            <a:ext cx="10586720" cy="1575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3200" dirty="0">
              <a:solidFill>
                <a:schemeClr val="tx1">
                  <a:lumMod val="65000"/>
                  <a:lumOff val="35000"/>
                </a:schemeClr>
              </a:solidFill>
              <a:latin typeface="Arial" panose="020B0604020202020204" pitchFamily="34" charset="0"/>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TextBox 15">
            <a:extLst>
              <a:ext uri="{FF2B5EF4-FFF2-40B4-BE49-F238E27FC236}">
                <a16:creationId xmlns:a16="http://schemas.microsoft.com/office/drawing/2014/main" id="{B5DEB106-6CEA-AF84-799B-71389D6C9575}"/>
              </a:ext>
            </a:extLst>
          </p:cNvPr>
          <p:cNvSpPr txBox="1"/>
          <p:nvPr/>
        </p:nvSpPr>
        <p:spPr>
          <a:xfrm>
            <a:off x="3274723" y="1191011"/>
            <a:ext cx="6574850" cy="5355312"/>
          </a:xfrm>
          <a:prstGeom prst="rect">
            <a:avLst/>
          </a:prstGeom>
          <a:noFill/>
        </p:spPr>
        <p:txBody>
          <a:bodyPr wrap="square">
            <a:spAutoFit/>
          </a:bodyPr>
          <a:lstStyle/>
          <a:p>
            <a:r>
              <a:rPr lang="en-US" b="0" i="0" dirty="0">
                <a:effectLst/>
                <a:latin typeface="Georgia" panose="02040502050405020303" pitchFamily="18" charset="0"/>
              </a:rPr>
              <a:t>Underlying the agri-food systems is the essential data and information on the natural resources that support all forms of farming. As shown in </a:t>
            </a:r>
            <a:r>
              <a:rPr lang="en-US" b="0" i="0" u="none" strike="noStrike" dirty="0">
                <a:effectLst/>
                <a:latin typeface="Georgia" panose="02040502050405020303" pitchFamily="18" charset="0"/>
                <a:hlinkClick r:id="rId3">
                  <a:extLst>
                    <a:ext uri="{A12FA001-AC4F-418D-AE19-62706E023703}">
                      <ahyp:hlinkClr xmlns:ahyp="http://schemas.microsoft.com/office/drawing/2018/hyperlinkcolor" val="tx"/>
                    </a:ext>
                  </a:extLst>
                </a:hlinkClick>
              </a:rPr>
              <a:t>Figure 1</a:t>
            </a:r>
            <a:r>
              <a:rPr lang="en-US" b="0" i="0" dirty="0">
                <a:effectLst/>
                <a:latin typeface="Georgia" panose="02040502050405020303" pitchFamily="18" charset="0"/>
              </a:rPr>
              <a:t>, data and information flow while products flow from inputs to output through various value-adding stages as well as financial flow from output to inputs. Different actors and stakeholders generate and manage data and information as per their needs and capacities. Smart agriculture is featured by the utilization of ICT, internet of things (IoT), and various modern data collection and analysis technologies including unmanned aerial vehicles (UAV), sensors and machine learning. A key issue of establishing smart agriculture is developing a comprehensive security system that facilitates the use and management of data. Traditional ways manage data in a centralized fashion and are prone to inaccurate data, data distortion and misuse as well as cyber-attack. For example, environmental monitoring data is generally managed by centralized government entities that have their own interest. They can manipulate the decision-making related to data.</a:t>
            </a:r>
            <a:endParaRPr lang="en-IN"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14:bounceEnd="50000">
                                          <p:cBhvr additive="base">
                                            <p:cTn id="7" dur="500" fill="hold"/>
                                            <p:tgtEl>
                                              <p:spTgt spid="6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1+#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01521" y="1446992"/>
            <a:ext cx="9666702" cy="5231600"/>
            <a:chOff x="5222875" y="4829939"/>
            <a:chExt cx="15559088" cy="7031410"/>
          </a:xfrm>
        </p:grpSpPr>
        <p:grpSp>
          <p:nvGrpSpPr>
            <p:cNvPr id="71" name="Group 24"/>
            <p:cNvGrpSpPr/>
            <p:nvPr/>
          </p:nvGrpSpPr>
          <p:grpSpPr bwMode="auto">
            <a:xfrm>
              <a:off x="19511963" y="10518775"/>
              <a:ext cx="1270000" cy="1270000"/>
              <a:chOff x="0" y="0"/>
              <a:chExt cx="1270001" cy="1270001"/>
            </a:xfrm>
          </p:grpSpPr>
          <p:sp>
            <p:nvSpPr>
              <p:cNvPr id="72" name="AutoShape 25"/>
              <p:cNvSpPr/>
              <p:nvPr/>
            </p:nvSpPr>
            <p:spPr bwMode="auto">
              <a:xfrm>
                <a:off x="0" y="0"/>
                <a:ext cx="1270001" cy="1270001"/>
              </a:xfrm>
              <a:custGeom>
                <a:avLst/>
                <a:gdLst>
                  <a:gd name="T0" fmla="*/ 634968 w 19679"/>
                  <a:gd name="T1" fmla="*/ 696987 h 19679"/>
                  <a:gd name="T2" fmla="*/ 634968 w 19679"/>
                  <a:gd name="T3" fmla="*/ 696987 h 19679"/>
                  <a:gd name="T4" fmla="*/ 634968 w 19679"/>
                  <a:gd name="T5" fmla="*/ 696987 h 19679"/>
                  <a:gd name="T6" fmla="*/ 634968 w 19679"/>
                  <a:gd name="T7" fmla="*/ 6969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21AAE0"/>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zh-CN" altLang="en-US">
                  <a:latin typeface="Century Gothic" panose="020B0502020202020204" pitchFamily="34" charset="0"/>
                </a:endParaRPr>
              </a:p>
            </p:txBody>
          </p:sp>
          <p:sp>
            <p:nvSpPr>
              <p:cNvPr id="73" name="AutoShape 26"/>
              <p:cNvSpPr/>
              <p:nvPr/>
            </p:nvSpPr>
            <p:spPr bwMode="auto">
              <a:xfrm>
                <a:off x="385762" y="347663"/>
                <a:ext cx="519113" cy="519112"/>
              </a:xfrm>
              <a:custGeom>
                <a:avLst/>
                <a:gdLst>
                  <a:gd name="T0" fmla="*/ 259557 w 21600"/>
                  <a:gd name="T1" fmla="*/ 259556 h 21600"/>
                  <a:gd name="T2" fmla="*/ 259557 w 21600"/>
                  <a:gd name="T3" fmla="*/ 259556 h 21600"/>
                  <a:gd name="T4" fmla="*/ 259557 w 21600"/>
                  <a:gd name="T5" fmla="*/ 259556 h 21600"/>
                  <a:gd name="T6" fmla="*/ 259557 w 21600"/>
                  <a:gd name="T7" fmla="*/ 25955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38100" tIns="38100" rIns="38100" bIns="38100" anchor="ctr"/>
              <a:lstStyle/>
              <a:p>
                <a:pPr>
                  <a:defRPr/>
                </a:pPr>
                <a:endParaRPr lang="zh-CN" altLang="en-US">
                  <a:latin typeface="Century Gothic" panose="020B0502020202020204" pitchFamily="34" charset="0"/>
                </a:endParaRPr>
              </a:p>
            </p:txBody>
          </p:sp>
        </p:grpSp>
        <p:sp>
          <p:nvSpPr>
            <p:cNvPr id="74" name="AutoShape 27"/>
            <p:cNvSpPr/>
            <p:nvPr/>
          </p:nvSpPr>
          <p:spPr bwMode="auto">
            <a:xfrm>
              <a:off x="5222875" y="4829939"/>
              <a:ext cx="14094367" cy="70314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67" y="0"/>
                  </a:moveTo>
                  <a:cubicBezTo>
                    <a:pt x="433" y="0"/>
                    <a:pt x="0" y="3962"/>
                    <a:pt x="0" y="8847"/>
                  </a:cubicBezTo>
                  <a:lnTo>
                    <a:pt x="0" y="12757"/>
                  </a:lnTo>
                  <a:cubicBezTo>
                    <a:pt x="0" y="17642"/>
                    <a:pt x="433" y="21599"/>
                    <a:pt x="967" y="21599"/>
                  </a:cubicBezTo>
                  <a:lnTo>
                    <a:pt x="20196" y="21599"/>
                  </a:lnTo>
                  <a:cubicBezTo>
                    <a:pt x="20704" y="21599"/>
                    <a:pt x="21119" y="18028"/>
                    <a:pt x="21160" y="13486"/>
                  </a:cubicBezTo>
                  <a:lnTo>
                    <a:pt x="21600" y="10805"/>
                  </a:lnTo>
                  <a:lnTo>
                    <a:pt x="21160" y="8119"/>
                  </a:lnTo>
                  <a:cubicBezTo>
                    <a:pt x="21119" y="3575"/>
                    <a:pt x="20704" y="0"/>
                    <a:pt x="20196" y="0"/>
                  </a:cubicBezTo>
                  <a:lnTo>
                    <a:pt x="967" y="0"/>
                  </a:lnTo>
                  <a:close/>
                </a:path>
              </a:pathLst>
            </a:custGeom>
            <a:solidFill>
              <a:srgbClr val="21AAE0"/>
            </a:solidFill>
            <a:ln>
              <a:noFill/>
            </a:ln>
            <a:effectLst/>
          </p:spPr>
          <p:txBody>
            <a:bodyPr lIns="50800" tIns="50800" rIns="50800" bIns="50800" anchor="ctr"/>
            <a:lstStyle/>
            <a:p>
              <a:pPr defTabSz="825500">
                <a:defRPr/>
              </a:pPr>
              <a:endParaRPr lang="es-ES" sz="5600">
                <a:solidFill>
                  <a:srgbClr val="FFFFFF"/>
                </a:solidFill>
                <a:effectLst>
                  <a:outerShdw blurRad="38100" dist="38100" dir="2700000" algn="tl">
                    <a:srgbClr val="000000"/>
                  </a:outerShdw>
                </a:effectLst>
                <a:latin typeface="Century Gothic" panose="020B0502020202020204" pitchFamily="34" charset="0"/>
                <a:ea typeface="MS PGothic" panose="020B0600070205080204" charset="-128"/>
                <a:cs typeface="Gill Sans" charset="0"/>
                <a:sym typeface="Gill Sans" charset="0"/>
              </a:endParaRPr>
            </a:p>
          </p:txBody>
        </p:sp>
        <p:sp>
          <p:nvSpPr>
            <p:cNvPr id="75" name="AutoShape 28"/>
            <p:cNvSpPr/>
            <p:nvPr/>
          </p:nvSpPr>
          <p:spPr bwMode="auto">
            <a:xfrm>
              <a:off x="5684446" y="5367350"/>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77" name="AutoShape 30"/>
            <p:cNvSpPr/>
            <p:nvPr/>
          </p:nvSpPr>
          <p:spPr bwMode="auto">
            <a:xfrm>
              <a:off x="17660715" y="7163227"/>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0" name="AutoShape 33"/>
            <p:cNvSpPr/>
            <p:nvPr/>
          </p:nvSpPr>
          <p:spPr bwMode="auto">
            <a:xfrm>
              <a:off x="5684446" y="8956851"/>
              <a:ext cx="1231426"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sp>
          <p:nvSpPr>
            <p:cNvPr id="81" name="AutoShape 34"/>
            <p:cNvSpPr/>
            <p:nvPr/>
          </p:nvSpPr>
          <p:spPr bwMode="auto">
            <a:xfrm>
              <a:off x="17660715" y="10704282"/>
              <a:ext cx="1555901" cy="6861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127000" algn="l" defTabSz="825500">
                <a:lnSpc>
                  <a:spcPct val="160000"/>
                </a:lnSpc>
                <a:spcBef>
                  <a:spcPts val="800"/>
                </a:spcBef>
                <a:defRPr/>
              </a:pPr>
              <a:endParaRPr lang="es-ES" altLang="zh-CN" sz="2000" dirty="0">
                <a:latin typeface="Century Gothic" panose="020B0502020202020204" pitchFamily="34" charset="0"/>
              </a:endParaRPr>
            </a:p>
          </p:txBody>
        </p:sp>
      </p:grpSp>
      <p:sp>
        <p:nvSpPr>
          <p:cNvPr id="69"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Proposed System</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9" name="矩形 28"/>
          <p:cNvSpPr/>
          <p:nvPr/>
        </p:nvSpPr>
        <p:spPr>
          <a:xfrm rot="5400000">
            <a:off x="44265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矩形 30"/>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p:cNvSpPr txBox="1"/>
          <p:nvPr/>
        </p:nvSpPr>
        <p:spPr>
          <a:xfrm>
            <a:off x="3151224" y="1669715"/>
            <a:ext cx="6739255" cy="4801314"/>
          </a:xfrm>
          <a:prstGeom prst="rect">
            <a:avLst/>
          </a:prstGeom>
          <a:noFill/>
        </p:spPr>
        <p:txBody>
          <a:bodyPr wrap="square" rtlCol="0">
            <a:spAutoFit/>
          </a:bodyPr>
          <a:lstStyle/>
          <a:p>
            <a:pPr algn="just"/>
            <a:r>
              <a:rPr lang="en-US" dirty="0">
                <a:solidFill>
                  <a:schemeClr val="bg1"/>
                </a:solidFill>
              </a:rPr>
              <a:t>The proposed system ensures trust among the trading entities and make sure that the buyer knows the reputation before purchasing the product from seller. Whenever the entities sign a smart contract for trading, the smart contract for reputation is also triggered that provides the reviews of available data sellers. Once the trading is successfully performed, the buyer also registers review for the seller on the basis of the products received. The review registered by the buyer is then stored against the seller’s profile in blockchain system. The smart contract as shown in Figure 3 utilizes four functions, i.e., </a:t>
            </a:r>
            <a:r>
              <a:rPr lang="en-US" dirty="0" err="1">
                <a:solidFill>
                  <a:schemeClr val="bg1"/>
                </a:solidFill>
              </a:rPr>
              <a:t>RegisterReview</a:t>
            </a:r>
            <a:r>
              <a:rPr lang="en-US" dirty="0">
                <a:solidFill>
                  <a:schemeClr val="bg1"/>
                </a:solidFill>
              </a:rPr>
              <a:t>(), </a:t>
            </a:r>
            <a:r>
              <a:rPr lang="en-US" dirty="0" err="1">
                <a:solidFill>
                  <a:schemeClr val="bg1"/>
                </a:solidFill>
              </a:rPr>
              <a:t>SearchReview</a:t>
            </a:r>
            <a:r>
              <a:rPr lang="en-US" dirty="0">
                <a:solidFill>
                  <a:schemeClr val="bg1"/>
                </a:solidFill>
              </a:rPr>
              <a:t>(), </a:t>
            </a:r>
            <a:r>
              <a:rPr lang="en-US" dirty="0" err="1">
                <a:solidFill>
                  <a:schemeClr val="bg1"/>
                </a:solidFill>
              </a:rPr>
              <a:t>SaveReview</a:t>
            </a:r>
            <a:r>
              <a:rPr lang="en-US" dirty="0">
                <a:solidFill>
                  <a:schemeClr val="bg1"/>
                </a:solidFill>
              </a:rPr>
              <a:t>, </a:t>
            </a:r>
            <a:r>
              <a:rPr lang="en-US" dirty="0" err="1">
                <a:solidFill>
                  <a:schemeClr val="bg1"/>
                </a:solidFill>
              </a:rPr>
              <a:t>SendReview</a:t>
            </a:r>
            <a:r>
              <a:rPr lang="en-US" dirty="0">
                <a:solidFill>
                  <a:schemeClr val="bg1"/>
                </a:solidFill>
              </a:rPr>
              <a:t>() and </a:t>
            </a:r>
            <a:r>
              <a:rPr lang="en-US" dirty="0" err="1">
                <a:solidFill>
                  <a:schemeClr val="bg1"/>
                </a:solidFill>
              </a:rPr>
              <a:t>RequestReview</a:t>
            </a:r>
            <a:r>
              <a:rPr lang="en-US" dirty="0">
                <a:solidFill>
                  <a:schemeClr val="bg1"/>
                </a:solidFill>
              </a:rPr>
              <a:t>(). These five functions are responsible for registering, checking content and ensuring the existence of a review, saving, sending and requesting for a new review, respectively. The </a:t>
            </a:r>
            <a:r>
              <a:rPr lang="en-US" dirty="0" err="1">
                <a:solidFill>
                  <a:schemeClr val="bg1"/>
                </a:solidFill>
              </a:rPr>
              <a:t>RegisterReview</a:t>
            </a:r>
            <a:r>
              <a:rPr lang="en-US" dirty="0">
                <a:solidFill>
                  <a:schemeClr val="bg1"/>
                </a:solidFill>
              </a:rPr>
              <a:t>() function takes metadata, ratings of the asset and review details as input. These values are then used by the end consumers to evaluate the quality of the product and reputation of the product owner.</a:t>
            </a:r>
            <a:endParaRPr lang="zh-CN" alt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58280" y="2997835"/>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System Design</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73955" y="2787417"/>
            <a:ext cx="78232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05</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27431" y="286021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3">
            <a:extLst>
              <a:ext uri="{FF2B5EF4-FFF2-40B4-BE49-F238E27FC236}">
                <a16:creationId xmlns:a16="http://schemas.microsoft.com/office/drawing/2014/main" id="{A7B3C2F7-72BD-1DEF-4DCF-CFD40BFB3015}"/>
              </a:ext>
            </a:extLst>
          </p:cNvPr>
          <p:cNvSpPr>
            <a:spLocks noChangeArrowheads="1"/>
          </p:cNvSpPr>
          <p:nvPr/>
        </p:nvSpPr>
        <p:spPr bwMode="auto">
          <a:xfrm>
            <a:off x="3411415" y="13012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6" name="Group 1">
            <a:extLst>
              <a:ext uri="{FF2B5EF4-FFF2-40B4-BE49-F238E27FC236}">
                <a16:creationId xmlns:a16="http://schemas.microsoft.com/office/drawing/2014/main" id="{FC5C0E70-E23E-6D3B-95F3-6C3BDC7C4CBC}"/>
              </a:ext>
            </a:extLst>
          </p:cNvPr>
          <p:cNvGrpSpPr>
            <a:grpSpLocks/>
          </p:cNvGrpSpPr>
          <p:nvPr/>
        </p:nvGrpSpPr>
        <p:grpSpPr bwMode="auto">
          <a:xfrm>
            <a:off x="1869440" y="1027173"/>
            <a:ext cx="7965440" cy="4803654"/>
            <a:chOff x="0" y="0"/>
            <a:chExt cx="4546" cy="4237"/>
          </a:xfrm>
        </p:grpSpPr>
        <p:pic>
          <p:nvPicPr>
            <p:cNvPr id="2130" name="Picture 82">
              <a:extLst>
                <a:ext uri="{FF2B5EF4-FFF2-40B4-BE49-F238E27FC236}">
                  <a16:creationId xmlns:a16="http://schemas.microsoft.com/office/drawing/2014/main" id="{134E2155-C51B-3BD8-2C61-F8BACDAC3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 y="211"/>
              <a:ext cx="1736" cy="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1">
              <a:extLst>
                <a:ext uri="{FF2B5EF4-FFF2-40B4-BE49-F238E27FC236}">
                  <a16:creationId xmlns:a16="http://schemas.microsoft.com/office/drawing/2014/main" id="{0DCD69C4-CF76-73BD-7E4A-4CE3AC5B79C9}"/>
                </a:ext>
              </a:extLst>
            </p:cNvPr>
            <p:cNvSpPr>
              <a:spLocks noChangeArrowheads="1"/>
            </p:cNvSpPr>
            <p:nvPr/>
          </p:nvSpPr>
          <p:spPr bwMode="auto">
            <a:xfrm>
              <a:off x="1336" y="168"/>
              <a:ext cx="1674" cy="693"/>
            </a:xfrm>
            <a:prstGeom prst="rect">
              <a:avLst/>
            </a:prstGeom>
            <a:solidFill>
              <a:srgbClr val="CA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8" name="Freeform 80">
              <a:extLst>
                <a:ext uri="{FF2B5EF4-FFF2-40B4-BE49-F238E27FC236}">
                  <a16:creationId xmlns:a16="http://schemas.microsoft.com/office/drawing/2014/main" id="{FC993F94-BE6D-CB52-2709-18EAB02B32B6}"/>
                </a:ext>
              </a:extLst>
            </p:cNvPr>
            <p:cNvSpPr>
              <a:spLocks/>
            </p:cNvSpPr>
            <p:nvPr/>
          </p:nvSpPr>
          <p:spPr bwMode="auto">
            <a:xfrm>
              <a:off x="1334" y="168"/>
              <a:ext cx="1679" cy="695"/>
            </a:xfrm>
            <a:custGeom>
              <a:avLst/>
              <a:gdLst>
                <a:gd name="T0" fmla="+- 0 3012 1334"/>
                <a:gd name="T1" fmla="*/ T0 w 1679"/>
                <a:gd name="T2" fmla="+- 0 169 169"/>
                <a:gd name="T3" fmla="*/ 169 h 695"/>
                <a:gd name="T4" fmla="+- 0 3007 1334"/>
                <a:gd name="T5" fmla="*/ T4 w 1679"/>
                <a:gd name="T6" fmla="+- 0 169 169"/>
                <a:gd name="T7" fmla="*/ 169 h 695"/>
                <a:gd name="T8" fmla="+- 0 3007 1334"/>
                <a:gd name="T9" fmla="*/ T8 w 1679"/>
                <a:gd name="T10" fmla="+- 0 171 169"/>
                <a:gd name="T11" fmla="*/ 171 h 695"/>
                <a:gd name="T12" fmla="+- 0 3007 1334"/>
                <a:gd name="T13" fmla="*/ T12 w 1679"/>
                <a:gd name="T14" fmla="+- 0 859 169"/>
                <a:gd name="T15" fmla="*/ 859 h 695"/>
                <a:gd name="T16" fmla="+- 0 1339 1334"/>
                <a:gd name="T17" fmla="*/ T16 w 1679"/>
                <a:gd name="T18" fmla="+- 0 859 169"/>
                <a:gd name="T19" fmla="*/ 859 h 695"/>
                <a:gd name="T20" fmla="+- 0 1339 1334"/>
                <a:gd name="T21" fmla="*/ T20 w 1679"/>
                <a:gd name="T22" fmla="+- 0 859 169"/>
                <a:gd name="T23" fmla="*/ 859 h 695"/>
                <a:gd name="T24" fmla="+- 0 1339 1334"/>
                <a:gd name="T25" fmla="*/ T24 w 1679"/>
                <a:gd name="T26" fmla="+- 0 171 169"/>
                <a:gd name="T27" fmla="*/ 171 h 695"/>
                <a:gd name="T28" fmla="+- 0 3007 1334"/>
                <a:gd name="T29" fmla="*/ T28 w 1679"/>
                <a:gd name="T30" fmla="+- 0 171 169"/>
                <a:gd name="T31" fmla="*/ 171 h 695"/>
                <a:gd name="T32" fmla="+- 0 3007 1334"/>
                <a:gd name="T33" fmla="*/ T32 w 1679"/>
                <a:gd name="T34" fmla="+- 0 169 169"/>
                <a:gd name="T35" fmla="*/ 169 h 695"/>
                <a:gd name="T36" fmla="+- 0 1334 1334"/>
                <a:gd name="T37" fmla="*/ T36 w 1679"/>
                <a:gd name="T38" fmla="+- 0 169 169"/>
                <a:gd name="T39" fmla="*/ 169 h 695"/>
                <a:gd name="T40" fmla="+- 0 1334 1334"/>
                <a:gd name="T41" fmla="*/ T40 w 1679"/>
                <a:gd name="T42" fmla="+- 0 171 169"/>
                <a:gd name="T43" fmla="*/ 171 h 695"/>
                <a:gd name="T44" fmla="+- 0 1334 1334"/>
                <a:gd name="T45" fmla="*/ T44 w 1679"/>
                <a:gd name="T46" fmla="+- 0 859 169"/>
                <a:gd name="T47" fmla="*/ 859 h 695"/>
                <a:gd name="T48" fmla="+- 0 1334 1334"/>
                <a:gd name="T49" fmla="*/ T48 w 1679"/>
                <a:gd name="T50" fmla="+- 0 861 169"/>
                <a:gd name="T51" fmla="*/ 861 h 695"/>
                <a:gd name="T52" fmla="+- 0 1334 1334"/>
                <a:gd name="T53" fmla="*/ T52 w 1679"/>
                <a:gd name="T54" fmla="+- 0 863 169"/>
                <a:gd name="T55" fmla="*/ 863 h 695"/>
                <a:gd name="T56" fmla="+- 0 3012 1334"/>
                <a:gd name="T57" fmla="*/ T56 w 1679"/>
                <a:gd name="T58" fmla="+- 0 863 169"/>
                <a:gd name="T59" fmla="*/ 863 h 695"/>
                <a:gd name="T60" fmla="+- 0 3012 1334"/>
                <a:gd name="T61" fmla="*/ T60 w 1679"/>
                <a:gd name="T62" fmla="+- 0 861 169"/>
                <a:gd name="T63" fmla="*/ 861 h 695"/>
                <a:gd name="T64" fmla="+- 0 3012 1334"/>
                <a:gd name="T65" fmla="*/ T64 w 1679"/>
                <a:gd name="T66" fmla="+- 0 859 169"/>
                <a:gd name="T67" fmla="*/ 859 h 695"/>
                <a:gd name="T68" fmla="+- 0 3012 1334"/>
                <a:gd name="T69" fmla="*/ T68 w 1679"/>
                <a:gd name="T70" fmla="+- 0 171 169"/>
                <a:gd name="T71" fmla="*/ 171 h 695"/>
                <a:gd name="T72" fmla="+- 0 3012 1334"/>
                <a:gd name="T73" fmla="*/ T72 w 1679"/>
                <a:gd name="T74" fmla="+- 0 169 169"/>
                <a:gd name="T75" fmla="*/ 169 h 6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Lst>
              <a:rect l="0" t="0" r="r" b="b"/>
              <a:pathLst>
                <a:path w="1679" h="695">
                  <a:moveTo>
                    <a:pt x="1678" y="0"/>
                  </a:moveTo>
                  <a:lnTo>
                    <a:pt x="1673" y="0"/>
                  </a:lnTo>
                  <a:lnTo>
                    <a:pt x="1673" y="2"/>
                  </a:lnTo>
                  <a:lnTo>
                    <a:pt x="1673" y="690"/>
                  </a:lnTo>
                  <a:lnTo>
                    <a:pt x="5" y="690"/>
                  </a:lnTo>
                  <a:lnTo>
                    <a:pt x="5" y="2"/>
                  </a:lnTo>
                  <a:lnTo>
                    <a:pt x="1673" y="2"/>
                  </a:lnTo>
                  <a:lnTo>
                    <a:pt x="1673" y="0"/>
                  </a:lnTo>
                  <a:lnTo>
                    <a:pt x="0" y="0"/>
                  </a:lnTo>
                  <a:lnTo>
                    <a:pt x="0" y="2"/>
                  </a:lnTo>
                  <a:lnTo>
                    <a:pt x="0" y="690"/>
                  </a:lnTo>
                  <a:lnTo>
                    <a:pt x="0" y="692"/>
                  </a:lnTo>
                  <a:lnTo>
                    <a:pt x="0" y="694"/>
                  </a:lnTo>
                  <a:lnTo>
                    <a:pt x="1678" y="694"/>
                  </a:lnTo>
                  <a:lnTo>
                    <a:pt x="1678" y="692"/>
                  </a:lnTo>
                  <a:lnTo>
                    <a:pt x="1678" y="690"/>
                  </a:lnTo>
                  <a:lnTo>
                    <a:pt x="1678" y="2"/>
                  </a:lnTo>
                  <a:lnTo>
                    <a:pt x="1678" y="0"/>
                  </a:lnTo>
                  <a:close/>
                </a:path>
              </a:pathLst>
            </a:custGeom>
            <a:solidFill>
              <a:srgbClr val="C7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 name="AutoShape 79">
              <a:extLst>
                <a:ext uri="{FF2B5EF4-FFF2-40B4-BE49-F238E27FC236}">
                  <a16:creationId xmlns:a16="http://schemas.microsoft.com/office/drawing/2014/main" id="{93DB342E-0229-DBB2-77F9-869683009869}"/>
                </a:ext>
              </a:extLst>
            </p:cNvPr>
            <p:cNvSpPr>
              <a:spLocks/>
            </p:cNvSpPr>
            <p:nvPr/>
          </p:nvSpPr>
          <p:spPr bwMode="auto">
            <a:xfrm>
              <a:off x="2191" y="409"/>
              <a:ext cx="505" cy="202"/>
            </a:xfrm>
            <a:custGeom>
              <a:avLst/>
              <a:gdLst>
                <a:gd name="T0" fmla="+- 0 2197 2191"/>
                <a:gd name="T1" fmla="*/ T0 w 505"/>
                <a:gd name="T2" fmla="+- 0 414 410"/>
                <a:gd name="T3" fmla="*/ 414 h 202"/>
                <a:gd name="T4" fmla="+- 0 2192 2191"/>
                <a:gd name="T5" fmla="*/ T4 w 505"/>
                <a:gd name="T6" fmla="+- 0 605 410"/>
                <a:gd name="T7" fmla="*/ 605 h 202"/>
                <a:gd name="T8" fmla="+- 0 2207 2191"/>
                <a:gd name="T9" fmla="*/ T8 w 505"/>
                <a:gd name="T10" fmla="+- 0 609 410"/>
                <a:gd name="T11" fmla="*/ 609 h 202"/>
                <a:gd name="T12" fmla="+- 0 2227 2191"/>
                <a:gd name="T13" fmla="*/ T12 w 505"/>
                <a:gd name="T14" fmla="+- 0 607 410"/>
                <a:gd name="T15" fmla="*/ 607 h 202"/>
                <a:gd name="T16" fmla="+- 0 2227 2191"/>
                <a:gd name="T17" fmla="*/ T16 w 505"/>
                <a:gd name="T18" fmla="+- 0 414 410"/>
                <a:gd name="T19" fmla="*/ 414 h 202"/>
                <a:gd name="T20" fmla="+- 0 2338 2191"/>
                <a:gd name="T21" fmla="*/ T20 w 505"/>
                <a:gd name="T22" fmla="+- 0 413 410"/>
                <a:gd name="T23" fmla="*/ 413 h 202"/>
                <a:gd name="T24" fmla="+- 0 2274 2191"/>
                <a:gd name="T25" fmla="*/ T24 w 505"/>
                <a:gd name="T26" fmla="+- 0 603 410"/>
                <a:gd name="T27" fmla="*/ 603 h 202"/>
                <a:gd name="T28" fmla="+- 0 2286 2191"/>
                <a:gd name="T29" fmla="*/ T28 w 505"/>
                <a:gd name="T30" fmla="+- 0 609 410"/>
                <a:gd name="T31" fmla="*/ 609 h 202"/>
                <a:gd name="T32" fmla="+- 0 2308 2191"/>
                <a:gd name="T33" fmla="*/ T32 w 505"/>
                <a:gd name="T34" fmla="+- 0 608 410"/>
                <a:gd name="T35" fmla="*/ 608 h 202"/>
                <a:gd name="T36" fmla="+- 0 2342 2191"/>
                <a:gd name="T37" fmla="*/ T36 w 505"/>
                <a:gd name="T38" fmla="+- 0 540 410"/>
                <a:gd name="T39" fmla="*/ 540 h 202"/>
                <a:gd name="T40" fmla="+- 0 2398 2191"/>
                <a:gd name="T41" fmla="*/ T40 w 505"/>
                <a:gd name="T42" fmla="+- 0 510 410"/>
                <a:gd name="T43" fmla="*/ 510 h 202"/>
                <a:gd name="T44" fmla="+- 0 2394 2191"/>
                <a:gd name="T45" fmla="*/ T44 w 505"/>
                <a:gd name="T46" fmla="+- 0 434 410"/>
                <a:gd name="T47" fmla="*/ 434 h 202"/>
                <a:gd name="T48" fmla="+- 0 2355 2191"/>
                <a:gd name="T49" fmla="*/ T48 w 505"/>
                <a:gd name="T50" fmla="+- 0 415 410"/>
                <a:gd name="T51" fmla="*/ 415 h 202"/>
                <a:gd name="T52" fmla="+- 0 2334 2191"/>
                <a:gd name="T53" fmla="*/ T52 w 505"/>
                <a:gd name="T54" fmla="+- 0 444 410"/>
                <a:gd name="T55" fmla="*/ 444 h 202"/>
                <a:gd name="T56" fmla="+- 0 2360 2191"/>
                <a:gd name="T57" fmla="*/ T56 w 505"/>
                <a:gd name="T58" fmla="+- 0 454 410"/>
                <a:gd name="T59" fmla="*/ 454 h 202"/>
                <a:gd name="T60" fmla="+- 0 2362 2191"/>
                <a:gd name="T61" fmla="*/ T60 w 505"/>
                <a:gd name="T62" fmla="+- 0 494 410"/>
                <a:gd name="T63" fmla="*/ 494 h 202"/>
                <a:gd name="T64" fmla="+- 0 2337 2191"/>
                <a:gd name="T65" fmla="*/ T64 w 505"/>
                <a:gd name="T66" fmla="+- 0 510 410"/>
                <a:gd name="T67" fmla="*/ 510 h 202"/>
                <a:gd name="T68" fmla="+- 0 2407 2191"/>
                <a:gd name="T69" fmla="*/ T68 w 505"/>
                <a:gd name="T70" fmla="+- 0 465 410"/>
                <a:gd name="T71" fmla="*/ 465 h 202"/>
                <a:gd name="T72" fmla="+- 0 2541 2191"/>
                <a:gd name="T73" fmla="*/ T72 w 505"/>
                <a:gd name="T74" fmla="+- 0 413 410"/>
                <a:gd name="T75" fmla="*/ 413 h 202"/>
                <a:gd name="T76" fmla="+- 0 2438 2191"/>
                <a:gd name="T77" fmla="*/ T76 w 505"/>
                <a:gd name="T78" fmla="+- 0 602 410"/>
                <a:gd name="T79" fmla="*/ 602 h 202"/>
                <a:gd name="T80" fmla="+- 0 2450 2191"/>
                <a:gd name="T81" fmla="*/ T80 w 505"/>
                <a:gd name="T82" fmla="+- 0 609 410"/>
                <a:gd name="T83" fmla="*/ 609 h 202"/>
                <a:gd name="T84" fmla="+- 0 2472 2191"/>
                <a:gd name="T85" fmla="*/ T84 w 505"/>
                <a:gd name="T86" fmla="+- 0 608 410"/>
                <a:gd name="T87" fmla="*/ 608 h 202"/>
                <a:gd name="T88" fmla="+- 0 2537 2191"/>
                <a:gd name="T89" fmla="*/ T88 w 505"/>
                <a:gd name="T90" fmla="+- 0 530 410"/>
                <a:gd name="T91" fmla="*/ 530 h 202"/>
                <a:gd name="T92" fmla="+- 0 2542 2191"/>
                <a:gd name="T93" fmla="*/ T92 w 505"/>
                <a:gd name="T94" fmla="+- 0 521 410"/>
                <a:gd name="T95" fmla="*/ 521 h 202"/>
                <a:gd name="T96" fmla="+- 0 2541 2191"/>
                <a:gd name="T97" fmla="*/ T96 w 505"/>
                <a:gd name="T98" fmla="+- 0 501 410"/>
                <a:gd name="T99" fmla="*/ 501 h 202"/>
                <a:gd name="T100" fmla="+- 0 2541 2191"/>
                <a:gd name="T101" fmla="*/ T100 w 505"/>
                <a:gd name="T102" fmla="+- 0 446 410"/>
                <a:gd name="T103" fmla="*/ 446 h 202"/>
                <a:gd name="T104" fmla="+- 0 2547 2191"/>
                <a:gd name="T105" fmla="*/ T104 w 505"/>
                <a:gd name="T106" fmla="+- 0 435 410"/>
                <a:gd name="T107" fmla="*/ 435 h 202"/>
                <a:gd name="T108" fmla="+- 0 2543 2191"/>
                <a:gd name="T109" fmla="*/ T108 w 505"/>
                <a:gd name="T110" fmla="+- 0 414 410"/>
                <a:gd name="T111" fmla="*/ 414 h 202"/>
                <a:gd name="T112" fmla="+- 0 2570 2191"/>
                <a:gd name="T113" fmla="*/ T112 w 505"/>
                <a:gd name="T114" fmla="+- 0 567 410"/>
                <a:gd name="T115" fmla="*/ 567 h 202"/>
                <a:gd name="T116" fmla="+- 0 2569 2191"/>
                <a:gd name="T117" fmla="*/ T116 w 505"/>
                <a:gd name="T118" fmla="+- 0 574 410"/>
                <a:gd name="T119" fmla="*/ 574 h 202"/>
                <a:gd name="T120" fmla="+- 0 2574 2191"/>
                <a:gd name="T121" fmla="*/ T120 w 505"/>
                <a:gd name="T122" fmla="+- 0 598 410"/>
                <a:gd name="T123" fmla="*/ 598 h 202"/>
                <a:gd name="T124" fmla="+- 0 2600 2191"/>
                <a:gd name="T125" fmla="*/ T124 w 505"/>
                <a:gd name="T126" fmla="+- 0 609 410"/>
                <a:gd name="T127" fmla="*/ 609 h 202"/>
                <a:gd name="T128" fmla="+- 0 2661 2191"/>
                <a:gd name="T129" fmla="*/ T128 w 505"/>
                <a:gd name="T130" fmla="+- 0 605 410"/>
                <a:gd name="T131" fmla="*/ 605 h 202"/>
                <a:gd name="T132" fmla="+- 0 2617 2191"/>
                <a:gd name="T133" fmla="*/ T132 w 505"/>
                <a:gd name="T134" fmla="+- 0 580 410"/>
                <a:gd name="T135" fmla="*/ 580 h 202"/>
                <a:gd name="T136" fmla="+- 0 2583 2191"/>
                <a:gd name="T137" fmla="*/ T136 w 505"/>
                <a:gd name="T138" fmla="+- 0 568 410"/>
                <a:gd name="T139" fmla="*/ 568 h 202"/>
                <a:gd name="T140" fmla="+- 0 2620 2191"/>
                <a:gd name="T141" fmla="*/ T140 w 505"/>
                <a:gd name="T142" fmla="+- 0 411 410"/>
                <a:gd name="T143" fmla="*/ 411 h 202"/>
                <a:gd name="T144" fmla="+- 0 2581 2191"/>
                <a:gd name="T145" fmla="*/ T144 w 505"/>
                <a:gd name="T146" fmla="+- 0 434 410"/>
                <a:gd name="T147" fmla="*/ 434 h 202"/>
                <a:gd name="T148" fmla="+- 0 2578 2191"/>
                <a:gd name="T149" fmla="*/ T148 w 505"/>
                <a:gd name="T150" fmla="+- 0 493 410"/>
                <a:gd name="T151" fmla="*/ 493 h 202"/>
                <a:gd name="T152" fmla="+- 0 2609 2191"/>
                <a:gd name="T153" fmla="*/ T152 w 505"/>
                <a:gd name="T154" fmla="+- 0 519 410"/>
                <a:gd name="T155" fmla="*/ 519 h 202"/>
                <a:gd name="T156" fmla="+- 0 2646 2191"/>
                <a:gd name="T157" fmla="*/ T156 w 505"/>
                <a:gd name="T158" fmla="+- 0 537 410"/>
                <a:gd name="T159" fmla="*/ 537 h 202"/>
                <a:gd name="T160" fmla="+- 0 2654 2191"/>
                <a:gd name="T161" fmla="*/ T160 w 505"/>
                <a:gd name="T162" fmla="+- 0 562 410"/>
                <a:gd name="T163" fmla="*/ 562 h 202"/>
                <a:gd name="T164" fmla="+- 0 2633 2191"/>
                <a:gd name="T165" fmla="*/ T164 w 505"/>
                <a:gd name="T166" fmla="+- 0 579 410"/>
                <a:gd name="T167" fmla="*/ 579 h 202"/>
                <a:gd name="T168" fmla="+- 0 2696 2191"/>
                <a:gd name="T169" fmla="*/ T168 w 505"/>
                <a:gd name="T170" fmla="+- 0 542 410"/>
                <a:gd name="T171" fmla="*/ 542 h 202"/>
                <a:gd name="T172" fmla="+- 0 2679 2191"/>
                <a:gd name="T173" fmla="*/ T172 w 505"/>
                <a:gd name="T174" fmla="+- 0 510 410"/>
                <a:gd name="T175" fmla="*/ 510 h 202"/>
                <a:gd name="T176" fmla="+- 0 2644 2191"/>
                <a:gd name="T177" fmla="*/ T176 w 505"/>
                <a:gd name="T178" fmla="+- 0 490 410"/>
                <a:gd name="T179" fmla="*/ 490 h 202"/>
                <a:gd name="T180" fmla="+- 0 2614 2191"/>
                <a:gd name="T181" fmla="*/ T180 w 505"/>
                <a:gd name="T182" fmla="+- 0 470 410"/>
                <a:gd name="T183" fmla="*/ 470 h 202"/>
                <a:gd name="T184" fmla="+- 0 2617 2191"/>
                <a:gd name="T185" fmla="*/ T184 w 505"/>
                <a:gd name="T186" fmla="+- 0 449 410"/>
                <a:gd name="T187" fmla="*/ 449 h 202"/>
                <a:gd name="T188" fmla="+- 0 2685 2191"/>
                <a:gd name="T189" fmla="*/ T188 w 505"/>
                <a:gd name="T190" fmla="+- 0 441 410"/>
                <a:gd name="T191" fmla="*/ 441 h 202"/>
                <a:gd name="T192" fmla="+- 0 2680 2191"/>
                <a:gd name="T193" fmla="*/ T192 w 505"/>
                <a:gd name="T194" fmla="+- 0 421 410"/>
                <a:gd name="T195" fmla="*/ 421 h 202"/>
                <a:gd name="T196" fmla="+- 0 2656 2191"/>
                <a:gd name="T197" fmla="*/ T196 w 505"/>
                <a:gd name="T198" fmla="+- 0 412 410"/>
                <a:gd name="T199" fmla="*/ 412 h 202"/>
                <a:gd name="T200" fmla="+- 0 2649 2191"/>
                <a:gd name="T201" fmla="*/ T200 w 505"/>
                <a:gd name="T202" fmla="+- 0 441 410"/>
                <a:gd name="T203" fmla="*/ 441 h 202"/>
                <a:gd name="T204" fmla="+- 0 2677 2191"/>
                <a:gd name="T205" fmla="*/ T204 w 505"/>
                <a:gd name="T206" fmla="+- 0 453 410"/>
                <a:gd name="T207" fmla="*/ 453 h 202"/>
                <a:gd name="T208" fmla="+- 0 2684 2191"/>
                <a:gd name="T209" fmla="*/ T208 w 505"/>
                <a:gd name="T210" fmla="+- 0 449 410"/>
                <a:gd name="T211" fmla="*/ 449 h 2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505" h="202">
                  <a:moveTo>
                    <a:pt x="24" y="3"/>
                  </a:moveTo>
                  <a:lnTo>
                    <a:pt x="16" y="3"/>
                  </a:lnTo>
                  <a:lnTo>
                    <a:pt x="13" y="3"/>
                  </a:lnTo>
                  <a:lnTo>
                    <a:pt x="8" y="3"/>
                  </a:lnTo>
                  <a:lnTo>
                    <a:pt x="6" y="4"/>
                  </a:lnTo>
                  <a:lnTo>
                    <a:pt x="5" y="4"/>
                  </a:lnTo>
                  <a:lnTo>
                    <a:pt x="1" y="6"/>
                  </a:lnTo>
                  <a:lnTo>
                    <a:pt x="0" y="9"/>
                  </a:lnTo>
                  <a:lnTo>
                    <a:pt x="0" y="193"/>
                  </a:lnTo>
                  <a:lnTo>
                    <a:pt x="1" y="195"/>
                  </a:lnTo>
                  <a:lnTo>
                    <a:pt x="5" y="197"/>
                  </a:lnTo>
                  <a:lnTo>
                    <a:pt x="6" y="198"/>
                  </a:lnTo>
                  <a:lnTo>
                    <a:pt x="8" y="198"/>
                  </a:lnTo>
                  <a:lnTo>
                    <a:pt x="13" y="199"/>
                  </a:lnTo>
                  <a:lnTo>
                    <a:pt x="16" y="199"/>
                  </a:lnTo>
                  <a:lnTo>
                    <a:pt x="24" y="199"/>
                  </a:lnTo>
                  <a:lnTo>
                    <a:pt x="27" y="199"/>
                  </a:lnTo>
                  <a:lnTo>
                    <a:pt x="32" y="198"/>
                  </a:lnTo>
                  <a:lnTo>
                    <a:pt x="34" y="198"/>
                  </a:lnTo>
                  <a:lnTo>
                    <a:pt x="36" y="197"/>
                  </a:lnTo>
                  <a:lnTo>
                    <a:pt x="39" y="195"/>
                  </a:lnTo>
                  <a:lnTo>
                    <a:pt x="40" y="193"/>
                  </a:lnTo>
                  <a:lnTo>
                    <a:pt x="40" y="9"/>
                  </a:lnTo>
                  <a:lnTo>
                    <a:pt x="39" y="6"/>
                  </a:lnTo>
                  <a:lnTo>
                    <a:pt x="36" y="4"/>
                  </a:lnTo>
                  <a:lnTo>
                    <a:pt x="34" y="4"/>
                  </a:lnTo>
                  <a:lnTo>
                    <a:pt x="32" y="3"/>
                  </a:lnTo>
                  <a:lnTo>
                    <a:pt x="27" y="3"/>
                  </a:lnTo>
                  <a:lnTo>
                    <a:pt x="24" y="3"/>
                  </a:lnTo>
                  <a:close/>
                  <a:moveTo>
                    <a:pt x="147" y="3"/>
                  </a:moveTo>
                  <a:lnTo>
                    <a:pt x="92" y="3"/>
                  </a:lnTo>
                  <a:lnTo>
                    <a:pt x="89" y="5"/>
                  </a:lnTo>
                  <a:lnTo>
                    <a:pt x="84" y="9"/>
                  </a:lnTo>
                  <a:lnTo>
                    <a:pt x="83" y="13"/>
                  </a:lnTo>
                  <a:lnTo>
                    <a:pt x="83" y="193"/>
                  </a:lnTo>
                  <a:lnTo>
                    <a:pt x="84" y="195"/>
                  </a:lnTo>
                  <a:lnTo>
                    <a:pt x="87" y="197"/>
                  </a:lnTo>
                  <a:lnTo>
                    <a:pt x="88" y="198"/>
                  </a:lnTo>
                  <a:lnTo>
                    <a:pt x="90" y="198"/>
                  </a:lnTo>
                  <a:lnTo>
                    <a:pt x="95" y="199"/>
                  </a:lnTo>
                  <a:lnTo>
                    <a:pt x="99" y="199"/>
                  </a:lnTo>
                  <a:lnTo>
                    <a:pt x="106" y="199"/>
                  </a:lnTo>
                  <a:lnTo>
                    <a:pt x="110" y="199"/>
                  </a:lnTo>
                  <a:lnTo>
                    <a:pt x="115" y="198"/>
                  </a:lnTo>
                  <a:lnTo>
                    <a:pt x="117" y="198"/>
                  </a:lnTo>
                  <a:lnTo>
                    <a:pt x="118" y="197"/>
                  </a:lnTo>
                  <a:lnTo>
                    <a:pt x="121" y="195"/>
                  </a:lnTo>
                  <a:lnTo>
                    <a:pt x="122" y="193"/>
                  </a:lnTo>
                  <a:lnTo>
                    <a:pt x="122" y="130"/>
                  </a:lnTo>
                  <a:lnTo>
                    <a:pt x="151" y="130"/>
                  </a:lnTo>
                  <a:lnTo>
                    <a:pt x="162" y="129"/>
                  </a:lnTo>
                  <a:lnTo>
                    <a:pt x="181" y="123"/>
                  </a:lnTo>
                  <a:lnTo>
                    <a:pt x="189" y="119"/>
                  </a:lnTo>
                  <a:lnTo>
                    <a:pt x="202" y="107"/>
                  </a:lnTo>
                  <a:lnTo>
                    <a:pt x="207" y="100"/>
                  </a:lnTo>
                  <a:lnTo>
                    <a:pt x="122" y="100"/>
                  </a:lnTo>
                  <a:lnTo>
                    <a:pt x="122" y="34"/>
                  </a:lnTo>
                  <a:lnTo>
                    <a:pt x="210" y="34"/>
                  </a:lnTo>
                  <a:lnTo>
                    <a:pt x="207" y="29"/>
                  </a:lnTo>
                  <a:lnTo>
                    <a:pt x="203" y="24"/>
                  </a:lnTo>
                  <a:lnTo>
                    <a:pt x="199" y="20"/>
                  </a:lnTo>
                  <a:lnTo>
                    <a:pt x="194" y="16"/>
                  </a:lnTo>
                  <a:lnTo>
                    <a:pt x="182" y="9"/>
                  </a:lnTo>
                  <a:lnTo>
                    <a:pt x="176" y="7"/>
                  </a:lnTo>
                  <a:lnTo>
                    <a:pt x="164" y="5"/>
                  </a:lnTo>
                  <a:lnTo>
                    <a:pt x="159" y="4"/>
                  </a:lnTo>
                  <a:lnTo>
                    <a:pt x="151" y="4"/>
                  </a:lnTo>
                  <a:lnTo>
                    <a:pt x="147" y="3"/>
                  </a:lnTo>
                  <a:close/>
                  <a:moveTo>
                    <a:pt x="210" y="34"/>
                  </a:moveTo>
                  <a:lnTo>
                    <a:pt x="143" y="34"/>
                  </a:lnTo>
                  <a:lnTo>
                    <a:pt x="147" y="34"/>
                  </a:lnTo>
                  <a:lnTo>
                    <a:pt x="155" y="35"/>
                  </a:lnTo>
                  <a:lnTo>
                    <a:pt x="159" y="37"/>
                  </a:lnTo>
                  <a:lnTo>
                    <a:pt x="166" y="41"/>
                  </a:lnTo>
                  <a:lnTo>
                    <a:pt x="169" y="44"/>
                  </a:lnTo>
                  <a:lnTo>
                    <a:pt x="173" y="53"/>
                  </a:lnTo>
                  <a:lnTo>
                    <a:pt x="175" y="59"/>
                  </a:lnTo>
                  <a:lnTo>
                    <a:pt x="175" y="70"/>
                  </a:lnTo>
                  <a:lnTo>
                    <a:pt x="174" y="75"/>
                  </a:lnTo>
                  <a:lnTo>
                    <a:pt x="171" y="84"/>
                  </a:lnTo>
                  <a:lnTo>
                    <a:pt x="169" y="87"/>
                  </a:lnTo>
                  <a:lnTo>
                    <a:pt x="164" y="93"/>
                  </a:lnTo>
                  <a:lnTo>
                    <a:pt x="160" y="96"/>
                  </a:lnTo>
                  <a:lnTo>
                    <a:pt x="152" y="99"/>
                  </a:lnTo>
                  <a:lnTo>
                    <a:pt x="146" y="100"/>
                  </a:lnTo>
                  <a:lnTo>
                    <a:pt x="207" y="100"/>
                  </a:lnTo>
                  <a:lnTo>
                    <a:pt x="211" y="92"/>
                  </a:lnTo>
                  <a:lnTo>
                    <a:pt x="214" y="83"/>
                  </a:lnTo>
                  <a:lnTo>
                    <a:pt x="216" y="73"/>
                  </a:lnTo>
                  <a:lnTo>
                    <a:pt x="216" y="55"/>
                  </a:lnTo>
                  <a:lnTo>
                    <a:pt x="215" y="47"/>
                  </a:lnTo>
                  <a:lnTo>
                    <a:pt x="213" y="41"/>
                  </a:lnTo>
                  <a:lnTo>
                    <a:pt x="210" y="35"/>
                  </a:lnTo>
                  <a:lnTo>
                    <a:pt x="210" y="34"/>
                  </a:lnTo>
                  <a:close/>
                  <a:moveTo>
                    <a:pt x="350" y="3"/>
                  </a:moveTo>
                  <a:lnTo>
                    <a:pt x="255" y="3"/>
                  </a:lnTo>
                  <a:lnTo>
                    <a:pt x="252" y="4"/>
                  </a:lnTo>
                  <a:lnTo>
                    <a:pt x="248" y="8"/>
                  </a:lnTo>
                  <a:lnTo>
                    <a:pt x="247" y="11"/>
                  </a:lnTo>
                  <a:lnTo>
                    <a:pt x="247" y="192"/>
                  </a:lnTo>
                  <a:lnTo>
                    <a:pt x="248" y="195"/>
                  </a:lnTo>
                  <a:lnTo>
                    <a:pt x="251" y="197"/>
                  </a:lnTo>
                  <a:lnTo>
                    <a:pt x="252" y="198"/>
                  </a:lnTo>
                  <a:lnTo>
                    <a:pt x="254" y="198"/>
                  </a:lnTo>
                  <a:lnTo>
                    <a:pt x="259" y="199"/>
                  </a:lnTo>
                  <a:lnTo>
                    <a:pt x="263" y="199"/>
                  </a:lnTo>
                  <a:lnTo>
                    <a:pt x="270" y="199"/>
                  </a:lnTo>
                  <a:lnTo>
                    <a:pt x="274" y="199"/>
                  </a:lnTo>
                  <a:lnTo>
                    <a:pt x="279" y="198"/>
                  </a:lnTo>
                  <a:lnTo>
                    <a:pt x="281" y="198"/>
                  </a:lnTo>
                  <a:lnTo>
                    <a:pt x="282" y="197"/>
                  </a:lnTo>
                  <a:lnTo>
                    <a:pt x="285" y="195"/>
                  </a:lnTo>
                  <a:lnTo>
                    <a:pt x="286" y="192"/>
                  </a:lnTo>
                  <a:lnTo>
                    <a:pt x="286" y="120"/>
                  </a:lnTo>
                  <a:lnTo>
                    <a:pt x="346" y="120"/>
                  </a:lnTo>
                  <a:lnTo>
                    <a:pt x="348" y="119"/>
                  </a:lnTo>
                  <a:lnTo>
                    <a:pt x="350" y="116"/>
                  </a:lnTo>
                  <a:lnTo>
                    <a:pt x="351" y="115"/>
                  </a:lnTo>
                  <a:lnTo>
                    <a:pt x="351" y="113"/>
                  </a:lnTo>
                  <a:lnTo>
                    <a:pt x="351" y="111"/>
                  </a:lnTo>
                  <a:lnTo>
                    <a:pt x="352" y="109"/>
                  </a:lnTo>
                  <a:lnTo>
                    <a:pt x="352" y="98"/>
                  </a:lnTo>
                  <a:lnTo>
                    <a:pt x="351" y="94"/>
                  </a:lnTo>
                  <a:lnTo>
                    <a:pt x="351" y="93"/>
                  </a:lnTo>
                  <a:lnTo>
                    <a:pt x="350" y="91"/>
                  </a:lnTo>
                  <a:lnTo>
                    <a:pt x="348" y="89"/>
                  </a:lnTo>
                  <a:lnTo>
                    <a:pt x="346" y="88"/>
                  </a:lnTo>
                  <a:lnTo>
                    <a:pt x="286" y="88"/>
                  </a:lnTo>
                  <a:lnTo>
                    <a:pt x="286" y="36"/>
                  </a:lnTo>
                  <a:lnTo>
                    <a:pt x="350" y="36"/>
                  </a:lnTo>
                  <a:lnTo>
                    <a:pt x="352" y="35"/>
                  </a:lnTo>
                  <a:lnTo>
                    <a:pt x="354" y="32"/>
                  </a:lnTo>
                  <a:lnTo>
                    <a:pt x="355" y="31"/>
                  </a:lnTo>
                  <a:lnTo>
                    <a:pt x="355" y="29"/>
                  </a:lnTo>
                  <a:lnTo>
                    <a:pt x="356" y="25"/>
                  </a:lnTo>
                  <a:lnTo>
                    <a:pt x="356" y="14"/>
                  </a:lnTo>
                  <a:lnTo>
                    <a:pt x="355" y="10"/>
                  </a:lnTo>
                  <a:lnTo>
                    <a:pt x="355" y="8"/>
                  </a:lnTo>
                  <a:lnTo>
                    <a:pt x="354" y="7"/>
                  </a:lnTo>
                  <a:lnTo>
                    <a:pt x="352" y="4"/>
                  </a:lnTo>
                  <a:lnTo>
                    <a:pt x="350" y="3"/>
                  </a:lnTo>
                  <a:close/>
                  <a:moveTo>
                    <a:pt x="385" y="154"/>
                  </a:moveTo>
                  <a:lnTo>
                    <a:pt x="384" y="154"/>
                  </a:lnTo>
                  <a:lnTo>
                    <a:pt x="381" y="154"/>
                  </a:lnTo>
                  <a:lnTo>
                    <a:pt x="379" y="157"/>
                  </a:lnTo>
                  <a:lnTo>
                    <a:pt x="379" y="158"/>
                  </a:lnTo>
                  <a:lnTo>
                    <a:pt x="379" y="159"/>
                  </a:lnTo>
                  <a:lnTo>
                    <a:pt x="379" y="160"/>
                  </a:lnTo>
                  <a:lnTo>
                    <a:pt x="379" y="161"/>
                  </a:lnTo>
                  <a:lnTo>
                    <a:pt x="378" y="164"/>
                  </a:lnTo>
                  <a:lnTo>
                    <a:pt x="378" y="175"/>
                  </a:lnTo>
                  <a:lnTo>
                    <a:pt x="378" y="178"/>
                  </a:lnTo>
                  <a:lnTo>
                    <a:pt x="379" y="183"/>
                  </a:lnTo>
                  <a:lnTo>
                    <a:pt x="380" y="185"/>
                  </a:lnTo>
                  <a:lnTo>
                    <a:pt x="383" y="188"/>
                  </a:lnTo>
                  <a:lnTo>
                    <a:pt x="385" y="189"/>
                  </a:lnTo>
                  <a:lnTo>
                    <a:pt x="391" y="193"/>
                  </a:lnTo>
                  <a:lnTo>
                    <a:pt x="395" y="194"/>
                  </a:lnTo>
                  <a:lnTo>
                    <a:pt x="404" y="197"/>
                  </a:lnTo>
                  <a:lnTo>
                    <a:pt x="409" y="199"/>
                  </a:lnTo>
                  <a:lnTo>
                    <a:pt x="420" y="201"/>
                  </a:lnTo>
                  <a:lnTo>
                    <a:pt x="426" y="201"/>
                  </a:lnTo>
                  <a:lnTo>
                    <a:pt x="443" y="201"/>
                  </a:lnTo>
                  <a:lnTo>
                    <a:pt x="452" y="200"/>
                  </a:lnTo>
                  <a:lnTo>
                    <a:pt x="470" y="195"/>
                  </a:lnTo>
                  <a:lnTo>
                    <a:pt x="477" y="191"/>
                  </a:lnTo>
                  <a:lnTo>
                    <a:pt x="490" y="181"/>
                  </a:lnTo>
                  <a:lnTo>
                    <a:pt x="496" y="174"/>
                  </a:lnTo>
                  <a:lnTo>
                    <a:pt x="498" y="170"/>
                  </a:lnTo>
                  <a:lnTo>
                    <a:pt x="426" y="170"/>
                  </a:lnTo>
                  <a:lnTo>
                    <a:pt x="420" y="169"/>
                  </a:lnTo>
                  <a:lnTo>
                    <a:pt x="408" y="165"/>
                  </a:lnTo>
                  <a:lnTo>
                    <a:pt x="404" y="164"/>
                  </a:lnTo>
                  <a:lnTo>
                    <a:pt x="396" y="160"/>
                  </a:lnTo>
                  <a:lnTo>
                    <a:pt x="392" y="158"/>
                  </a:lnTo>
                  <a:lnTo>
                    <a:pt x="387" y="154"/>
                  </a:lnTo>
                  <a:lnTo>
                    <a:pt x="385" y="154"/>
                  </a:lnTo>
                  <a:close/>
                  <a:moveTo>
                    <a:pt x="451" y="0"/>
                  </a:moveTo>
                  <a:lnTo>
                    <a:pt x="438" y="0"/>
                  </a:lnTo>
                  <a:lnTo>
                    <a:pt x="429" y="1"/>
                  </a:lnTo>
                  <a:lnTo>
                    <a:pt x="413" y="6"/>
                  </a:lnTo>
                  <a:lnTo>
                    <a:pt x="406" y="9"/>
                  </a:lnTo>
                  <a:lnTo>
                    <a:pt x="401" y="14"/>
                  </a:lnTo>
                  <a:lnTo>
                    <a:pt x="395" y="19"/>
                  </a:lnTo>
                  <a:lnTo>
                    <a:pt x="390" y="24"/>
                  </a:lnTo>
                  <a:lnTo>
                    <a:pt x="383" y="39"/>
                  </a:lnTo>
                  <a:lnTo>
                    <a:pt x="382" y="46"/>
                  </a:lnTo>
                  <a:lnTo>
                    <a:pt x="381" y="64"/>
                  </a:lnTo>
                  <a:lnTo>
                    <a:pt x="383" y="71"/>
                  </a:lnTo>
                  <a:lnTo>
                    <a:pt x="387" y="83"/>
                  </a:lnTo>
                  <a:lnTo>
                    <a:pt x="391" y="88"/>
                  </a:lnTo>
                  <a:lnTo>
                    <a:pt x="398" y="96"/>
                  </a:lnTo>
                  <a:lnTo>
                    <a:pt x="403" y="100"/>
                  </a:lnTo>
                  <a:lnTo>
                    <a:pt x="412" y="106"/>
                  </a:lnTo>
                  <a:lnTo>
                    <a:pt x="418" y="109"/>
                  </a:lnTo>
                  <a:lnTo>
                    <a:pt x="428" y="114"/>
                  </a:lnTo>
                  <a:lnTo>
                    <a:pt x="433" y="116"/>
                  </a:lnTo>
                  <a:lnTo>
                    <a:pt x="443" y="120"/>
                  </a:lnTo>
                  <a:lnTo>
                    <a:pt x="447" y="123"/>
                  </a:lnTo>
                  <a:lnTo>
                    <a:pt x="455" y="127"/>
                  </a:lnTo>
                  <a:lnTo>
                    <a:pt x="458" y="130"/>
                  </a:lnTo>
                  <a:lnTo>
                    <a:pt x="463" y="137"/>
                  </a:lnTo>
                  <a:lnTo>
                    <a:pt x="464" y="140"/>
                  </a:lnTo>
                  <a:lnTo>
                    <a:pt x="464" y="149"/>
                  </a:lnTo>
                  <a:lnTo>
                    <a:pt x="463" y="152"/>
                  </a:lnTo>
                  <a:lnTo>
                    <a:pt x="461" y="158"/>
                  </a:lnTo>
                  <a:lnTo>
                    <a:pt x="459" y="161"/>
                  </a:lnTo>
                  <a:lnTo>
                    <a:pt x="453" y="165"/>
                  </a:lnTo>
                  <a:lnTo>
                    <a:pt x="450" y="167"/>
                  </a:lnTo>
                  <a:lnTo>
                    <a:pt x="442" y="169"/>
                  </a:lnTo>
                  <a:lnTo>
                    <a:pt x="438" y="170"/>
                  </a:lnTo>
                  <a:lnTo>
                    <a:pt x="498" y="170"/>
                  </a:lnTo>
                  <a:lnTo>
                    <a:pt x="503" y="159"/>
                  </a:lnTo>
                  <a:lnTo>
                    <a:pt x="505" y="150"/>
                  </a:lnTo>
                  <a:lnTo>
                    <a:pt x="505" y="132"/>
                  </a:lnTo>
                  <a:lnTo>
                    <a:pt x="504" y="125"/>
                  </a:lnTo>
                  <a:lnTo>
                    <a:pt x="499" y="114"/>
                  </a:lnTo>
                  <a:lnTo>
                    <a:pt x="496" y="109"/>
                  </a:lnTo>
                  <a:lnTo>
                    <a:pt x="492" y="104"/>
                  </a:lnTo>
                  <a:lnTo>
                    <a:pt x="488" y="100"/>
                  </a:lnTo>
                  <a:lnTo>
                    <a:pt x="484" y="96"/>
                  </a:lnTo>
                  <a:lnTo>
                    <a:pt x="474" y="90"/>
                  </a:lnTo>
                  <a:lnTo>
                    <a:pt x="469" y="87"/>
                  </a:lnTo>
                  <a:lnTo>
                    <a:pt x="458" y="83"/>
                  </a:lnTo>
                  <a:lnTo>
                    <a:pt x="453" y="80"/>
                  </a:lnTo>
                  <a:lnTo>
                    <a:pt x="443" y="76"/>
                  </a:lnTo>
                  <a:lnTo>
                    <a:pt x="439" y="74"/>
                  </a:lnTo>
                  <a:lnTo>
                    <a:pt x="431" y="69"/>
                  </a:lnTo>
                  <a:lnTo>
                    <a:pt x="427" y="66"/>
                  </a:lnTo>
                  <a:lnTo>
                    <a:pt x="423" y="60"/>
                  </a:lnTo>
                  <a:lnTo>
                    <a:pt x="422" y="56"/>
                  </a:lnTo>
                  <a:lnTo>
                    <a:pt x="422" y="49"/>
                  </a:lnTo>
                  <a:lnTo>
                    <a:pt x="422" y="46"/>
                  </a:lnTo>
                  <a:lnTo>
                    <a:pt x="424" y="41"/>
                  </a:lnTo>
                  <a:lnTo>
                    <a:pt x="426" y="39"/>
                  </a:lnTo>
                  <a:lnTo>
                    <a:pt x="430" y="35"/>
                  </a:lnTo>
                  <a:lnTo>
                    <a:pt x="433" y="33"/>
                  </a:lnTo>
                  <a:lnTo>
                    <a:pt x="439" y="31"/>
                  </a:lnTo>
                  <a:lnTo>
                    <a:pt x="443" y="31"/>
                  </a:lnTo>
                  <a:lnTo>
                    <a:pt x="494" y="31"/>
                  </a:lnTo>
                  <a:lnTo>
                    <a:pt x="494" y="21"/>
                  </a:lnTo>
                  <a:lnTo>
                    <a:pt x="493" y="17"/>
                  </a:lnTo>
                  <a:lnTo>
                    <a:pt x="492" y="14"/>
                  </a:lnTo>
                  <a:lnTo>
                    <a:pt x="490" y="12"/>
                  </a:lnTo>
                  <a:lnTo>
                    <a:pt x="489" y="11"/>
                  </a:lnTo>
                  <a:lnTo>
                    <a:pt x="487" y="9"/>
                  </a:lnTo>
                  <a:lnTo>
                    <a:pt x="481" y="6"/>
                  </a:lnTo>
                  <a:lnTo>
                    <a:pt x="477" y="5"/>
                  </a:lnTo>
                  <a:lnTo>
                    <a:pt x="469" y="3"/>
                  </a:lnTo>
                  <a:lnTo>
                    <a:pt x="465" y="2"/>
                  </a:lnTo>
                  <a:lnTo>
                    <a:pt x="456" y="0"/>
                  </a:lnTo>
                  <a:lnTo>
                    <a:pt x="451" y="0"/>
                  </a:lnTo>
                  <a:close/>
                  <a:moveTo>
                    <a:pt x="494" y="31"/>
                  </a:moveTo>
                  <a:lnTo>
                    <a:pt x="453" y="31"/>
                  </a:lnTo>
                  <a:lnTo>
                    <a:pt x="458" y="31"/>
                  </a:lnTo>
                  <a:lnTo>
                    <a:pt x="467" y="34"/>
                  </a:lnTo>
                  <a:lnTo>
                    <a:pt x="471" y="36"/>
                  </a:lnTo>
                  <a:lnTo>
                    <a:pt x="478" y="39"/>
                  </a:lnTo>
                  <a:lnTo>
                    <a:pt x="481" y="40"/>
                  </a:lnTo>
                  <a:lnTo>
                    <a:pt x="486" y="43"/>
                  </a:lnTo>
                  <a:lnTo>
                    <a:pt x="488" y="44"/>
                  </a:lnTo>
                  <a:lnTo>
                    <a:pt x="489" y="44"/>
                  </a:lnTo>
                  <a:lnTo>
                    <a:pt x="491" y="43"/>
                  </a:lnTo>
                  <a:lnTo>
                    <a:pt x="493" y="40"/>
                  </a:lnTo>
                  <a:lnTo>
                    <a:pt x="493" y="39"/>
                  </a:lnTo>
                  <a:lnTo>
                    <a:pt x="494" y="37"/>
                  </a:lnTo>
                  <a:lnTo>
                    <a:pt x="494" y="35"/>
                  </a:lnTo>
                  <a:lnTo>
                    <a:pt x="494" y="31"/>
                  </a:lnTo>
                  <a:close/>
                </a:path>
              </a:pathLst>
            </a:custGeom>
            <a:solidFill>
              <a:srgbClr val="1E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2126" name="Picture 78">
              <a:extLst>
                <a:ext uri="{FF2B5EF4-FFF2-40B4-BE49-F238E27FC236}">
                  <a16:creationId xmlns:a16="http://schemas.microsoft.com/office/drawing/2014/main" id="{83EE7B43-082E-6609-A55E-0371865F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 y="2897"/>
              <a:ext cx="4292" cy="1294"/>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77">
              <a:extLst>
                <a:ext uri="{FF2B5EF4-FFF2-40B4-BE49-F238E27FC236}">
                  <a16:creationId xmlns:a16="http://schemas.microsoft.com/office/drawing/2014/main" id="{C531BE7E-35FF-547A-1B49-CD7F5B9CF549}"/>
                </a:ext>
              </a:extLst>
            </p:cNvPr>
            <p:cNvSpPr>
              <a:spLocks/>
            </p:cNvSpPr>
            <p:nvPr/>
          </p:nvSpPr>
          <p:spPr bwMode="auto">
            <a:xfrm>
              <a:off x="199" y="2893"/>
              <a:ext cx="4333" cy="1302"/>
            </a:xfrm>
            <a:custGeom>
              <a:avLst/>
              <a:gdLst>
                <a:gd name="T0" fmla="+- 0 4532 200"/>
                <a:gd name="T1" fmla="*/ T0 w 4333"/>
                <a:gd name="T2" fmla="+- 0 2893 2893"/>
                <a:gd name="T3" fmla="*/ 2893 h 1302"/>
                <a:gd name="T4" fmla="+- 0 4527 200"/>
                <a:gd name="T5" fmla="*/ T4 w 4333"/>
                <a:gd name="T6" fmla="+- 0 2893 2893"/>
                <a:gd name="T7" fmla="*/ 2893 h 1302"/>
                <a:gd name="T8" fmla="+- 0 4527 200"/>
                <a:gd name="T9" fmla="*/ T8 w 4333"/>
                <a:gd name="T10" fmla="+- 0 2897 2893"/>
                <a:gd name="T11" fmla="*/ 2897 h 1302"/>
                <a:gd name="T12" fmla="+- 0 4527 200"/>
                <a:gd name="T13" fmla="*/ T12 w 4333"/>
                <a:gd name="T14" fmla="+- 0 4191 2893"/>
                <a:gd name="T15" fmla="*/ 4191 h 1302"/>
                <a:gd name="T16" fmla="+- 0 205 200"/>
                <a:gd name="T17" fmla="*/ T16 w 4333"/>
                <a:gd name="T18" fmla="+- 0 4191 2893"/>
                <a:gd name="T19" fmla="*/ 4191 h 1302"/>
                <a:gd name="T20" fmla="+- 0 205 200"/>
                <a:gd name="T21" fmla="*/ T20 w 4333"/>
                <a:gd name="T22" fmla="+- 0 4191 2893"/>
                <a:gd name="T23" fmla="*/ 4191 h 1302"/>
                <a:gd name="T24" fmla="+- 0 205 200"/>
                <a:gd name="T25" fmla="*/ T24 w 4333"/>
                <a:gd name="T26" fmla="+- 0 2897 2893"/>
                <a:gd name="T27" fmla="*/ 2897 h 1302"/>
                <a:gd name="T28" fmla="+- 0 4527 200"/>
                <a:gd name="T29" fmla="*/ T28 w 4333"/>
                <a:gd name="T30" fmla="+- 0 2897 2893"/>
                <a:gd name="T31" fmla="*/ 2897 h 1302"/>
                <a:gd name="T32" fmla="+- 0 4527 200"/>
                <a:gd name="T33" fmla="*/ T32 w 4333"/>
                <a:gd name="T34" fmla="+- 0 2893 2893"/>
                <a:gd name="T35" fmla="*/ 2893 h 1302"/>
                <a:gd name="T36" fmla="+- 0 200 200"/>
                <a:gd name="T37" fmla="*/ T36 w 4333"/>
                <a:gd name="T38" fmla="+- 0 2893 2893"/>
                <a:gd name="T39" fmla="*/ 2893 h 1302"/>
                <a:gd name="T40" fmla="+- 0 200 200"/>
                <a:gd name="T41" fmla="*/ T40 w 4333"/>
                <a:gd name="T42" fmla="+- 0 2897 2893"/>
                <a:gd name="T43" fmla="*/ 2897 h 1302"/>
                <a:gd name="T44" fmla="+- 0 202 200"/>
                <a:gd name="T45" fmla="*/ T44 w 4333"/>
                <a:gd name="T46" fmla="+- 0 2897 2893"/>
                <a:gd name="T47" fmla="*/ 2897 h 1302"/>
                <a:gd name="T48" fmla="+- 0 202 200"/>
                <a:gd name="T49" fmla="*/ T48 w 4333"/>
                <a:gd name="T50" fmla="+- 0 4191 2893"/>
                <a:gd name="T51" fmla="*/ 4191 h 1302"/>
                <a:gd name="T52" fmla="+- 0 202 200"/>
                <a:gd name="T53" fmla="*/ T52 w 4333"/>
                <a:gd name="T54" fmla="+- 0 4191 2893"/>
                <a:gd name="T55" fmla="*/ 4191 h 1302"/>
                <a:gd name="T56" fmla="+- 0 202 200"/>
                <a:gd name="T57" fmla="*/ T56 w 4333"/>
                <a:gd name="T58" fmla="+- 0 4193 2893"/>
                <a:gd name="T59" fmla="*/ 4193 h 1302"/>
                <a:gd name="T60" fmla="+- 0 200 200"/>
                <a:gd name="T61" fmla="*/ T60 w 4333"/>
                <a:gd name="T62" fmla="+- 0 4193 2893"/>
                <a:gd name="T63" fmla="*/ 4193 h 1302"/>
                <a:gd name="T64" fmla="+- 0 200 200"/>
                <a:gd name="T65" fmla="*/ T64 w 4333"/>
                <a:gd name="T66" fmla="+- 0 4195 2893"/>
                <a:gd name="T67" fmla="*/ 4195 h 1302"/>
                <a:gd name="T68" fmla="+- 0 4532 200"/>
                <a:gd name="T69" fmla="*/ T68 w 4333"/>
                <a:gd name="T70" fmla="+- 0 4195 2893"/>
                <a:gd name="T71" fmla="*/ 4195 h 1302"/>
                <a:gd name="T72" fmla="+- 0 4532 200"/>
                <a:gd name="T73" fmla="*/ T72 w 4333"/>
                <a:gd name="T74" fmla="+- 0 4193 2893"/>
                <a:gd name="T75" fmla="*/ 4193 h 1302"/>
                <a:gd name="T76" fmla="+- 0 4532 200"/>
                <a:gd name="T77" fmla="*/ T76 w 4333"/>
                <a:gd name="T78" fmla="+- 0 4191 2893"/>
                <a:gd name="T79" fmla="*/ 4191 h 1302"/>
                <a:gd name="T80" fmla="+- 0 4532 200"/>
                <a:gd name="T81" fmla="*/ T80 w 4333"/>
                <a:gd name="T82" fmla="+- 0 2897 2893"/>
                <a:gd name="T83" fmla="*/ 2897 h 1302"/>
                <a:gd name="T84" fmla="+- 0 4532 200"/>
                <a:gd name="T85" fmla="*/ T84 w 4333"/>
                <a:gd name="T86" fmla="+- 0 2893 2893"/>
                <a:gd name="T87" fmla="*/ 2893 h 13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Lst>
              <a:rect l="0" t="0" r="r" b="b"/>
              <a:pathLst>
                <a:path w="4333" h="1302">
                  <a:moveTo>
                    <a:pt x="4332" y="0"/>
                  </a:moveTo>
                  <a:lnTo>
                    <a:pt x="4327" y="0"/>
                  </a:lnTo>
                  <a:lnTo>
                    <a:pt x="4327" y="4"/>
                  </a:lnTo>
                  <a:lnTo>
                    <a:pt x="4327" y="1298"/>
                  </a:lnTo>
                  <a:lnTo>
                    <a:pt x="5" y="1298"/>
                  </a:lnTo>
                  <a:lnTo>
                    <a:pt x="5" y="4"/>
                  </a:lnTo>
                  <a:lnTo>
                    <a:pt x="4327" y="4"/>
                  </a:lnTo>
                  <a:lnTo>
                    <a:pt x="4327" y="0"/>
                  </a:lnTo>
                  <a:lnTo>
                    <a:pt x="0" y="0"/>
                  </a:lnTo>
                  <a:lnTo>
                    <a:pt x="0" y="4"/>
                  </a:lnTo>
                  <a:lnTo>
                    <a:pt x="2" y="4"/>
                  </a:lnTo>
                  <a:lnTo>
                    <a:pt x="2" y="1298"/>
                  </a:lnTo>
                  <a:lnTo>
                    <a:pt x="2" y="1300"/>
                  </a:lnTo>
                  <a:lnTo>
                    <a:pt x="0" y="1300"/>
                  </a:lnTo>
                  <a:lnTo>
                    <a:pt x="0" y="1302"/>
                  </a:lnTo>
                  <a:lnTo>
                    <a:pt x="4332" y="1302"/>
                  </a:lnTo>
                  <a:lnTo>
                    <a:pt x="4332" y="1300"/>
                  </a:lnTo>
                  <a:lnTo>
                    <a:pt x="4332" y="1298"/>
                  </a:lnTo>
                  <a:lnTo>
                    <a:pt x="4332" y="4"/>
                  </a:lnTo>
                  <a:lnTo>
                    <a:pt x="4332" y="0"/>
                  </a:lnTo>
                  <a:close/>
                </a:path>
              </a:pathLst>
            </a:custGeom>
            <a:solidFill>
              <a:srgbClr val="619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2124" name="Picture 76">
              <a:extLst>
                <a:ext uri="{FF2B5EF4-FFF2-40B4-BE49-F238E27FC236}">
                  <a16:creationId xmlns:a16="http://schemas.microsoft.com/office/drawing/2014/main" id="{39FAC02B-47E6-8AF8-3876-F841285178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75"/>
              <a:ext cx="236" cy="136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75">
              <a:extLst>
                <a:ext uri="{FF2B5EF4-FFF2-40B4-BE49-F238E27FC236}">
                  <a16:creationId xmlns:a16="http://schemas.microsoft.com/office/drawing/2014/main" id="{1C376027-5C84-0688-4410-FCE259030B8E}"/>
                </a:ext>
              </a:extLst>
            </p:cNvPr>
            <p:cNvSpPr>
              <a:spLocks noChangeArrowheads="1"/>
            </p:cNvSpPr>
            <p:nvPr/>
          </p:nvSpPr>
          <p:spPr bwMode="auto">
            <a:xfrm>
              <a:off x="29" y="2894"/>
              <a:ext cx="174" cy="1299"/>
            </a:xfrm>
            <a:prstGeom prst="rect">
              <a:avLst/>
            </a:prstGeom>
            <a:solidFill>
              <a:srgbClr val="6FAC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 name="Rectangle 74">
              <a:extLst>
                <a:ext uri="{FF2B5EF4-FFF2-40B4-BE49-F238E27FC236}">
                  <a16:creationId xmlns:a16="http://schemas.microsoft.com/office/drawing/2014/main" id="{74E784AC-580B-E644-FBA4-2832511281BE}"/>
                </a:ext>
              </a:extLst>
            </p:cNvPr>
            <p:cNvSpPr>
              <a:spLocks noChangeArrowheads="1"/>
            </p:cNvSpPr>
            <p:nvPr/>
          </p:nvSpPr>
          <p:spPr bwMode="auto">
            <a:xfrm>
              <a:off x="29" y="2894"/>
              <a:ext cx="174" cy="1299"/>
            </a:xfrm>
            <a:prstGeom prst="rect">
              <a:avLst/>
            </a:prstGeom>
            <a:noFill/>
            <a:ln w="3099">
              <a:solidFill>
                <a:srgbClr val="C7C7C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AutoShape 73">
              <a:extLst>
                <a:ext uri="{FF2B5EF4-FFF2-40B4-BE49-F238E27FC236}">
                  <a16:creationId xmlns:a16="http://schemas.microsoft.com/office/drawing/2014/main" id="{AACCCC67-760A-08A5-4E07-C3A5B7FD3106}"/>
                </a:ext>
              </a:extLst>
            </p:cNvPr>
            <p:cNvSpPr>
              <a:spLocks/>
            </p:cNvSpPr>
            <p:nvPr/>
          </p:nvSpPr>
          <p:spPr bwMode="auto">
            <a:xfrm>
              <a:off x="77" y="3298"/>
              <a:ext cx="94" cy="490"/>
            </a:xfrm>
            <a:custGeom>
              <a:avLst/>
              <a:gdLst>
                <a:gd name="T0" fmla="+- 0 77 77"/>
                <a:gd name="T1" fmla="*/ T0 w 94"/>
                <a:gd name="T2" fmla="+- 0 3762 3299"/>
                <a:gd name="T3" fmla="*/ 3762 h 490"/>
                <a:gd name="T4" fmla="+- 0 86 77"/>
                <a:gd name="T5" fmla="*/ T4 w 94"/>
                <a:gd name="T6" fmla="+- 0 3763 3299"/>
                <a:gd name="T7" fmla="*/ 3763 h 490"/>
                <a:gd name="T8" fmla="+- 0 138 77"/>
                <a:gd name="T9" fmla="*/ T8 w 94"/>
                <a:gd name="T10" fmla="+- 0 3739 3299"/>
                <a:gd name="T11" fmla="*/ 3739 h 490"/>
                <a:gd name="T12" fmla="+- 0 138 77"/>
                <a:gd name="T13" fmla="*/ T12 w 94"/>
                <a:gd name="T14" fmla="+- 0 3751 3299"/>
                <a:gd name="T15" fmla="*/ 3751 h 490"/>
                <a:gd name="T16" fmla="+- 0 144 77"/>
                <a:gd name="T17" fmla="*/ T16 w 94"/>
                <a:gd name="T18" fmla="+- 0 3745 3299"/>
                <a:gd name="T19" fmla="*/ 3745 h 490"/>
                <a:gd name="T20" fmla="+- 0 127 77"/>
                <a:gd name="T21" fmla="*/ T20 w 94"/>
                <a:gd name="T22" fmla="+- 0 3718 3299"/>
                <a:gd name="T23" fmla="*/ 3718 h 490"/>
                <a:gd name="T24" fmla="+- 0 150 77"/>
                <a:gd name="T25" fmla="*/ T24 w 94"/>
                <a:gd name="T26" fmla="+- 0 3711 3299"/>
                <a:gd name="T27" fmla="*/ 3711 h 490"/>
                <a:gd name="T28" fmla="+- 0 149 77"/>
                <a:gd name="T29" fmla="*/ T28 w 94"/>
                <a:gd name="T30" fmla="+- 0 3679 3299"/>
                <a:gd name="T31" fmla="*/ 3679 h 490"/>
                <a:gd name="T32" fmla="+- 0 96 77"/>
                <a:gd name="T33" fmla="*/ T32 w 94"/>
                <a:gd name="T34" fmla="+- 0 3703 3299"/>
                <a:gd name="T35" fmla="*/ 3703 h 490"/>
                <a:gd name="T36" fmla="+- 0 108 77"/>
                <a:gd name="T37" fmla="*/ T36 w 94"/>
                <a:gd name="T38" fmla="+- 0 3718 3299"/>
                <a:gd name="T39" fmla="*/ 3718 h 490"/>
                <a:gd name="T40" fmla="+- 0 104 77"/>
                <a:gd name="T41" fmla="*/ T40 w 94"/>
                <a:gd name="T42" fmla="+- 0 3695 3299"/>
                <a:gd name="T43" fmla="*/ 3695 h 490"/>
                <a:gd name="T44" fmla="+- 0 151 77"/>
                <a:gd name="T45" fmla="*/ T44 w 94"/>
                <a:gd name="T46" fmla="+- 0 3685 3299"/>
                <a:gd name="T47" fmla="*/ 3685 h 490"/>
                <a:gd name="T48" fmla="+- 0 144 77"/>
                <a:gd name="T49" fmla="*/ T48 w 94"/>
                <a:gd name="T50" fmla="+- 0 3699 3299"/>
                <a:gd name="T51" fmla="*/ 3699 h 490"/>
                <a:gd name="T52" fmla="+- 0 151 77"/>
                <a:gd name="T53" fmla="*/ T52 w 94"/>
                <a:gd name="T54" fmla="+- 0 3707 3299"/>
                <a:gd name="T55" fmla="*/ 3707 h 490"/>
                <a:gd name="T56" fmla="+- 0 97 77"/>
                <a:gd name="T57" fmla="*/ T56 w 94"/>
                <a:gd name="T58" fmla="+- 0 3670 3299"/>
                <a:gd name="T59" fmla="*/ 3670 h 490"/>
                <a:gd name="T60" fmla="+- 0 143 77"/>
                <a:gd name="T61" fmla="*/ T60 w 94"/>
                <a:gd name="T62" fmla="+- 0 3638 3299"/>
                <a:gd name="T63" fmla="*/ 3638 h 490"/>
                <a:gd name="T64" fmla="+- 0 139 77"/>
                <a:gd name="T65" fmla="*/ T64 w 94"/>
                <a:gd name="T66" fmla="+- 0 3652 3299"/>
                <a:gd name="T67" fmla="*/ 3652 h 490"/>
                <a:gd name="T68" fmla="+- 0 85 77"/>
                <a:gd name="T69" fmla="*/ T68 w 94"/>
                <a:gd name="T70" fmla="+- 0 3662 3299"/>
                <a:gd name="T71" fmla="*/ 3662 h 490"/>
                <a:gd name="T72" fmla="+- 0 151 77"/>
                <a:gd name="T73" fmla="*/ T72 w 94"/>
                <a:gd name="T74" fmla="+- 0 3645 3299"/>
                <a:gd name="T75" fmla="*/ 3645 h 490"/>
                <a:gd name="T76" fmla="+- 0 97 77"/>
                <a:gd name="T77" fmla="*/ T76 w 94"/>
                <a:gd name="T78" fmla="+- 0 3639 3299"/>
                <a:gd name="T79" fmla="*/ 3639 h 490"/>
                <a:gd name="T80" fmla="+- 0 119 77"/>
                <a:gd name="T81" fmla="*/ T80 w 94"/>
                <a:gd name="T82" fmla="+- 0 3610 3299"/>
                <a:gd name="T83" fmla="*/ 3610 h 490"/>
                <a:gd name="T84" fmla="+- 0 141 77"/>
                <a:gd name="T85" fmla="*/ T84 w 94"/>
                <a:gd name="T86" fmla="+- 0 3629 3299"/>
                <a:gd name="T87" fmla="*/ 3629 h 490"/>
                <a:gd name="T88" fmla="+- 0 128 77"/>
                <a:gd name="T89" fmla="*/ T88 w 94"/>
                <a:gd name="T90" fmla="+- 0 3615 3299"/>
                <a:gd name="T91" fmla="*/ 3615 h 490"/>
                <a:gd name="T92" fmla="+- 0 102 77"/>
                <a:gd name="T93" fmla="*/ T92 w 94"/>
                <a:gd name="T94" fmla="+- 0 3590 3299"/>
                <a:gd name="T95" fmla="*/ 3590 h 490"/>
                <a:gd name="T96" fmla="+- 0 98 77"/>
                <a:gd name="T97" fmla="*/ T96 w 94"/>
                <a:gd name="T98" fmla="+- 0 3619 3299"/>
                <a:gd name="T99" fmla="*/ 3619 h 490"/>
                <a:gd name="T100" fmla="+- 0 108 77"/>
                <a:gd name="T101" fmla="*/ T100 w 94"/>
                <a:gd name="T102" fmla="+- 0 3623 3299"/>
                <a:gd name="T103" fmla="*/ 3623 h 490"/>
                <a:gd name="T104" fmla="+- 0 112 77"/>
                <a:gd name="T105" fmla="*/ T104 w 94"/>
                <a:gd name="T106" fmla="+- 0 3597 3299"/>
                <a:gd name="T107" fmla="*/ 3597 h 490"/>
                <a:gd name="T108" fmla="+- 0 149 77"/>
                <a:gd name="T109" fmla="*/ T108 w 94"/>
                <a:gd name="T110" fmla="+- 0 3588 3299"/>
                <a:gd name="T111" fmla="*/ 3588 h 490"/>
                <a:gd name="T112" fmla="+- 0 142 77"/>
                <a:gd name="T113" fmla="*/ T112 w 94"/>
                <a:gd name="T114" fmla="+- 0 3617 3299"/>
                <a:gd name="T115" fmla="*/ 3617 h 490"/>
                <a:gd name="T116" fmla="+- 0 148 77"/>
                <a:gd name="T117" fmla="*/ T116 w 94"/>
                <a:gd name="T118" fmla="+- 0 3600 3299"/>
                <a:gd name="T119" fmla="*/ 3600 h 490"/>
                <a:gd name="T120" fmla="+- 0 79 77"/>
                <a:gd name="T121" fmla="*/ T120 w 94"/>
                <a:gd name="T122" fmla="+- 0 3534 3299"/>
                <a:gd name="T123" fmla="*/ 3534 h 490"/>
                <a:gd name="T124" fmla="+- 0 150 77"/>
                <a:gd name="T125" fmla="*/ T124 w 94"/>
                <a:gd name="T126" fmla="+- 0 3542 3299"/>
                <a:gd name="T127" fmla="*/ 3542 h 490"/>
                <a:gd name="T128" fmla="+- 0 119 77"/>
                <a:gd name="T129" fmla="*/ T128 w 94"/>
                <a:gd name="T130" fmla="+- 0 3480 3299"/>
                <a:gd name="T131" fmla="*/ 3480 h 490"/>
                <a:gd name="T132" fmla="+- 0 141 77"/>
                <a:gd name="T133" fmla="*/ T132 w 94"/>
                <a:gd name="T134" fmla="+- 0 3499 3299"/>
                <a:gd name="T135" fmla="*/ 3499 h 490"/>
                <a:gd name="T136" fmla="+- 0 128 77"/>
                <a:gd name="T137" fmla="*/ T136 w 94"/>
                <a:gd name="T138" fmla="+- 0 3485 3299"/>
                <a:gd name="T139" fmla="*/ 3485 h 490"/>
                <a:gd name="T140" fmla="+- 0 102 77"/>
                <a:gd name="T141" fmla="*/ T140 w 94"/>
                <a:gd name="T142" fmla="+- 0 3461 3299"/>
                <a:gd name="T143" fmla="*/ 3461 h 490"/>
                <a:gd name="T144" fmla="+- 0 99 77"/>
                <a:gd name="T145" fmla="*/ T144 w 94"/>
                <a:gd name="T146" fmla="+- 0 3494 3299"/>
                <a:gd name="T147" fmla="*/ 3494 h 490"/>
                <a:gd name="T148" fmla="+- 0 105 77"/>
                <a:gd name="T149" fmla="*/ T148 w 94"/>
                <a:gd name="T150" fmla="+- 0 3489 3299"/>
                <a:gd name="T151" fmla="*/ 3489 h 490"/>
                <a:gd name="T152" fmla="+- 0 113 77"/>
                <a:gd name="T153" fmla="*/ T152 w 94"/>
                <a:gd name="T154" fmla="+- 0 3467 3299"/>
                <a:gd name="T155" fmla="*/ 3467 h 490"/>
                <a:gd name="T156" fmla="+- 0 145 77"/>
                <a:gd name="T157" fmla="*/ T156 w 94"/>
                <a:gd name="T158" fmla="+- 0 3467 3299"/>
                <a:gd name="T159" fmla="*/ 3467 h 490"/>
                <a:gd name="T160" fmla="+- 0 138 77"/>
                <a:gd name="T161" fmla="*/ T160 w 94"/>
                <a:gd name="T162" fmla="+- 0 3490 3299"/>
                <a:gd name="T163" fmla="*/ 3490 h 490"/>
                <a:gd name="T164" fmla="+- 0 145 77"/>
                <a:gd name="T165" fmla="*/ T164 w 94"/>
                <a:gd name="T166" fmla="+- 0 3467 3299"/>
                <a:gd name="T167" fmla="*/ 3467 h 490"/>
                <a:gd name="T168" fmla="+- 0 99 77"/>
                <a:gd name="T169" fmla="*/ T168 w 94"/>
                <a:gd name="T170" fmla="+- 0 3435 3299"/>
                <a:gd name="T171" fmla="*/ 3435 h 490"/>
                <a:gd name="T172" fmla="+- 0 150 77"/>
                <a:gd name="T173" fmla="*/ T172 w 94"/>
                <a:gd name="T174" fmla="+- 0 3426 3299"/>
                <a:gd name="T175" fmla="*/ 3426 h 490"/>
                <a:gd name="T176" fmla="+- 0 151 77"/>
                <a:gd name="T177" fmla="*/ T176 w 94"/>
                <a:gd name="T178" fmla="+- 0 3425 3299"/>
                <a:gd name="T179" fmla="*/ 3425 h 490"/>
                <a:gd name="T180" fmla="+- 0 107 77"/>
                <a:gd name="T181" fmla="*/ T180 w 94"/>
                <a:gd name="T182" fmla="+- 0 3345 3299"/>
                <a:gd name="T183" fmla="*/ 3345 h 490"/>
                <a:gd name="T184" fmla="+- 0 99 77"/>
                <a:gd name="T185" fmla="*/ T184 w 94"/>
                <a:gd name="T186" fmla="+- 0 3378 3299"/>
                <a:gd name="T187" fmla="*/ 3378 h 490"/>
                <a:gd name="T188" fmla="+- 0 142 77"/>
                <a:gd name="T189" fmla="*/ T188 w 94"/>
                <a:gd name="T190" fmla="+- 0 3385 3299"/>
                <a:gd name="T191" fmla="*/ 3385 h 490"/>
                <a:gd name="T192" fmla="+- 0 104 77"/>
                <a:gd name="T193" fmla="*/ T192 w 94"/>
                <a:gd name="T194" fmla="+- 0 3372 3299"/>
                <a:gd name="T195" fmla="*/ 3372 h 490"/>
                <a:gd name="T196" fmla="+- 0 125 77"/>
                <a:gd name="T197" fmla="*/ T196 w 94"/>
                <a:gd name="T198" fmla="+- 0 3344 3299"/>
                <a:gd name="T199" fmla="*/ 3344 h 490"/>
                <a:gd name="T200" fmla="+- 0 142 77"/>
                <a:gd name="T201" fmla="*/ T200 w 94"/>
                <a:gd name="T202" fmla="+- 0 3345 3299"/>
                <a:gd name="T203" fmla="*/ 3345 h 490"/>
                <a:gd name="T204" fmla="+- 0 144 77"/>
                <a:gd name="T205" fmla="*/ T204 w 94"/>
                <a:gd name="T206" fmla="+- 0 3359 3299"/>
                <a:gd name="T207" fmla="*/ 3359 h 490"/>
                <a:gd name="T208" fmla="+- 0 128 77"/>
                <a:gd name="T209" fmla="*/ T208 w 94"/>
                <a:gd name="T210" fmla="+- 0 3380 3299"/>
                <a:gd name="T211" fmla="*/ 3380 h 490"/>
                <a:gd name="T212" fmla="+- 0 150 77"/>
                <a:gd name="T213" fmla="*/ T212 w 94"/>
                <a:gd name="T214" fmla="+- 0 3353 3299"/>
                <a:gd name="T215" fmla="*/ 3353 h 490"/>
                <a:gd name="T216" fmla="+- 0 100 77"/>
                <a:gd name="T217" fmla="*/ T216 w 94"/>
                <a:gd name="T218" fmla="+- 0 3299 3299"/>
                <a:gd name="T219" fmla="*/ 3299 h 490"/>
                <a:gd name="T220" fmla="+- 0 98 77"/>
                <a:gd name="T221" fmla="*/ T220 w 94"/>
                <a:gd name="T222" fmla="+- 0 3313 3299"/>
                <a:gd name="T223" fmla="*/ 3313 h 490"/>
                <a:gd name="T224" fmla="+- 0 97 77"/>
                <a:gd name="T225" fmla="*/ T224 w 94"/>
                <a:gd name="T226" fmla="+- 0 3326 3299"/>
                <a:gd name="T227" fmla="*/ 3326 h 490"/>
                <a:gd name="T228" fmla="+- 0 150 77"/>
                <a:gd name="T229" fmla="*/ T228 w 94"/>
                <a:gd name="T230" fmla="+- 0 3320 3299"/>
                <a:gd name="T231" fmla="*/ 3320 h 490"/>
                <a:gd name="T232" fmla="+- 0 105 77"/>
                <a:gd name="T233" fmla="*/ T232 w 94"/>
                <a:gd name="T234" fmla="+- 0 3307 3299"/>
                <a:gd name="T235" fmla="*/ 3307 h 49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Lst>
              <a:rect l="0" t="0" r="r" b="b"/>
              <a:pathLst>
                <a:path w="94" h="490">
                  <a:moveTo>
                    <a:pt x="42" y="433"/>
                  </a:moveTo>
                  <a:lnTo>
                    <a:pt x="30" y="433"/>
                  </a:lnTo>
                  <a:lnTo>
                    <a:pt x="25" y="434"/>
                  </a:lnTo>
                  <a:lnTo>
                    <a:pt x="17" y="437"/>
                  </a:lnTo>
                  <a:lnTo>
                    <a:pt x="13" y="439"/>
                  </a:lnTo>
                  <a:lnTo>
                    <a:pt x="7" y="445"/>
                  </a:lnTo>
                  <a:lnTo>
                    <a:pt x="5" y="449"/>
                  </a:lnTo>
                  <a:lnTo>
                    <a:pt x="1" y="458"/>
                  </a:lnTo>
                  <a:lnTo>
                    <a:pt x="0" y="463"/>
                  </a:lnTo>
                  <a:lnTo>
                    <a:pt x="0" y="486"/>
                  </a:lnTo>
                  <a:lnTo>
                    <a:pt x="1" y="488"/>
                  </a:lnTo>
                  <a:lnTo>
                    <a:pt x="4" y="489"/>
                  </a:lnTo>
                  <a:lnTo>
                    <a:pt x="70" y="489"/>
                  </a:lnTo>
                  <a:lnTo>
                    <a:pt x="73" y="488"/>
                  </a:lnTo>
                  <a:lnTo>
                    <a:pt x="74" y="486"/>
                  </a:lnTo>
                  <a:lnTo>
                    <a:pt x="74" y="480"/>
                  </a:lnTo>
                  <a:lnTo>
                    <a:pt x="9" y="480"/>
                  </a:lnTo>
                  <a:lnTo>
                    <a:pt x="9" y="464"/>
                  </a:lnTo>
                  <a:lnTo>
                    <a:pt x="9" y="461"/>
                  </a:lnTo>
                  <a:lnTo>
                    <a:pt x="12" y="454"/>
                  </a:lnTo>
                  <a:lnTo>
                    <a:pt x="14" y="452"/>
                  </a:lnTo>
                  <a:lnTo>
                    <a:pt x="19" y="447"/>
                  </a:lnTo>
                  <a:lnTo>
                    <a:pt x="22" y="446"/>
                  </a:lnTo>
                  <a:lnTo>
                    <a:pt x="29" y="444"/>
                  </a:lnTo>
                  <a:lnTo>
                    <a:pt x="32" y="443"/>
                  </a:lnTo>
                  <a:lnTo>
                    <a:pt x="65" y="443"/>
                  </a:lnTo>
                  <a:lnTo>
                    <a:pt x="61" y="440"/>
                  </a:lnTo>
                  <a:lnTo>
                    <a:pt x="57" y="437"/>
                  </a:lnTo>
                  <a:lnTo>
                    <a:pt x="48" y="434"/>
                  </a:lnTo>
                  <a:lnTo>
                    <a:pt x="42" y="433"/>
                  </a:lnTo>
                  <a:close/>
                  <a:moveTo>
                    <a:pt x="65" y="443"/>
                  </a:moveTo>
                  <a:lnTo>
                    <a:pt x="41" y="443"/>
                  </a:lnTo>
                  <a:lnTo>
                    <a:pt x="46" y="444"/>
                  </a:lnTo>
                  <a:lnTo>
                    <a:pt x="53" y="446"/>
                  </a:lnTo>
                  <a:lnTo>
                    <a:pt x="56" y="448"/>
                  </a:lnTo>
                  <a:lnTo>
                    <a:pt x="61" y="452"/>
                  </a:lnTo>
                  <a:lnTo>
                    <a:pt x="62" y="455"/>
                  </a:lnTo>
                  <a:lnTo>
                    <a:pt x="65" y="461"/>
                  </a:lnTo>
                  <a:lnTo>
                    <a:pt x="65" y="464"/>
                  </a:lnTo>
                  <a:lnTo>
                    <a:pt x="65" y="480"/>
                  </a:lnTo>
                  <a:lnTo>
                    <a:pt x="74" y="480"/>
                  </a:lnTo>
                  <a:lnTo>
                    <a:pt x="73" y="463"/>
                  </a:lnTo>
                  <a:lnTo>
                    <a:pt x="73" y="459"/>
                  </a:lnTo>
                  <a:lnTo>
                    <a:pt x="70" y="450"/>
                  </a:lnTo>
                  <a:lnTo>
                    <a:pt x="67" y="446"/>
                  </a:lnTo>
                  <a:lnTo>
                    <a:pt x="65" y="443"/>
                  </a:lnTo>
                  <a:close/>
                  <a:moveTo>
                    <a:pt x="49" y="389"/>
                  </a:moveTo>
                  <a:lnTo>
                    <a:pt x="42" y="389"/>
                  </a:lnTo>
                  <a:lnTo>
                    <a:pt x="42" y="402"/>
                  </a:lnTo>
                  <a:lnTo>
                    <a:pt x="43" y="404"/>
                  </a:lnTo>
                  <a:lnTo>
                    <a:pt x="44" y="410"/>
                  </a:lnTo>
                  <a:lnTo>
                    <a:pt x="45" y="413"/>
                  </a:lnTo>
                  <a:lnTo>
                    <a:pt x="48" y="417"/>
                  </a:lnTo>
                  <a:lnTo>
                    <a:pt x="50" y="419"/>
                  </a:lnTo>
                  <a:lnTo>
                    <a:pt x="54" y="421"/>
                  </a:lnTo>
                  <a:lnTo>
                    <a:pt x="56" y="422"/>
                  </a:lnTo>
                  <a:lnTo>
                    <a:pt x="62" y="422"/>
                  </a:lnTo>
                  <a:lnTo>
                    <a:pt x="64" y="421"/>
                  </a:lnTo>
                  <a:lnTo>
                    <a:pt x="68" y="420"/>
                  </a:lnTo>
                  <a:lnTo>
                    <a:pt x="69" y="419"/>
                  </a:lnTo>
                  <a:lnTo>
                    <a:pt x="72" y="415"/>
                  </a:lnTo>
                  <a:lnTo>
                    <a:pt x="73" y="414"/>
                  </a:lnTo>
                  <a:lnTo>
                    <a:pt x="73" y="412"/>
                  </a:lnTo>
                  <a:lnTo>
                    <a:pt x="59" y="412"/>
                  </a:lnTo>
                  <a:lnTo>
                    <a:pt x="55" y="411"/>
                  </a:lnTo>
                  <a:lnTo>
                    <a:pt x="52" y="409"/>
                  </a:lnTo>
                  <a:lnTo>
                    <a:pt x="51" y="407"/>
                  </a:lnTo>
                  <a:lnTo>
                    <a:pt x="50" y="406"/>
                  </a:lnTo>
                  <a:lnTo>
                    <a:pt x="49" y="402"/>
                  </a:lnTo>
                  <a:lnTo>
                    <a:pt x="49" y="400"/>
                  </a:lnTo>
                  <a:lnTo>
                    <a:pt x="49" y="389"/>
                  </a:lnTo>
                  <a:close/>
                  <a:moveTo>
                    <a:pt x="72" y="380"/>
                  </a:moveTo>
                  <a:lnTo>
                    <a:pt x="35" y="380"/>
                  </a:lnTo>
                  <a:lnTo>
                    <a:pt x="32" y="381"/>
                  </a:lnTo>
                  <a:lnTo>
                    <a:pt x="27" y="382"/>
                  </a:lnTo>
                  <a:lnTo>
                    <a:pt x="25" y="383"/>
                  </a:lnTo>
                  <a:lnTo>
                    <a:pt x="22" y="386"/>
                  </a:lnTo>
                  <a:lnTo>
                    <a:pt x="21" y="388"/>
                  </a:lnTo>
                  <a:lnTo>
                    <a:pt x="19" y="393"/>
                  </a:lnTo>
                  <a:lnTo>
                    <a:pt x="19" y="394"/>
                  </a:lnTo>
                  <a:lnTo>
                    <a:pt x="19" y="404"/>
                  </a:lnTo>
                  <a:lnTo>
                    <a:pt x="20" y="408"/>
                  </a:lnTo>
                  <a:lnTo>
                    <a:pt x="20" y="410"/>
                  </a:lnTo>
                  <a:lnTo>
                    <a:pt x="21" y="411"/>
                  </a:lnTo>
                  <a:lnTo>
                    <a:pt x="22" y="416"/>
                  </a:lnTo>
                  <a:lnTo>
                    <a:pt x="24" y="418"/>
                  </a:lnTo>
                  <a:lnTo>
                    <a:pt x="26" y="419"/>
                  </a:lnTo>
                  <a:lnTo>
                    <a:pt x="28" y="419"/>
                  </a:lnTo>
                  <a:lnTo>
                    <a:pt x="30" y="419"/>
                  </a:lnTo>
                  <a:lnTo>
                    <a:pt x="31" y="419"/>
                  </a:lnTo>
                  <a:lnTo>
                    <a:pt x="31" y="418"/>
                  </a:lnTo>
                  <a:lnTo>
                    <a:pt x="31" y="417"/>
                  </a:lnTo>
                  <a:lnTo>
                    <a:pt x="31" y="415"/>
                  </a:lnTo>
                  <a:lnTo>
                    <a:pt x="28" y="411"/>
                  </a:lnTo>
                  <a:lnTo>
                    <a:pt x="28" y="409"/>
                  </a:lnTo>
                  <a:lnTo>
                    <a:pt x="27" y="405"/>
                  </a:lnTo>
                  <a:lnTo>
                    <a:pt x="26" y="404"/>
                  </a:lnTo>
                  <a:lnTo>
                    <a:pt x="27" y="397"/>
                  </a:lnTo>
                  <a:lnTo>
                    <a:pt x="27" y="396"/>
                  </a:lnTo>
                  <a:lnTo>
                    <a:pt x="29" y="392"/>
                  </a:lnTo>
                  <a:lnTo>
                    <a:pt x="33" y="390"/>
                  </a:lnTo>
                  <a:lnTo>
                    <a:pt x="35" y="390"/>
                  </a:lnTo>
                  <a:lnTo>
                    <a:pt x="36" y="389"/>
                  </a:lnTo>
                  <a:lnTo>
                    <a:pt x="68" y="389"/>
                  </a:lnTo>
                  <a:lnTo>
                    <a:pt x="67" y="388"/>
                  </a:lnTo>
                  <a:lnTo>
                    <a:pt x="72" y="388"/>
                  </a:lnTo>
                  <a:lnTo>
                    <a:pt x="73" y="388"/>
                  </a:lnTo>
                  <a:lnTo>
                    <a:pt x="74" y="386"/>
                  </a:lnTo>
                  <a:lnTo>
                    <a:pt x="74" y="382"/>
                  </a:lnTo>
                  <a:lnTo>
                    <a:pt x="73" y="381"/>
                  </a:lnTo>
                  <a:lnTo>
                    <a:pt x="72" y="380"/>
                  </a:lnTo>
                  <a:close/>
                  <a:moveTo>
                    <a:pt x="68" y="389"/>
                  </a:moveTo>
                  <a:lnTo>
                    <a:pt x="60" y="389"/>
                  </a:lnTo>
                  <a:lnTo>
                    <a:pt x="62" y="392"/>
                  </a:lnTo>
                  <a:lnTo>
                    <a:pt x="64" y="394"/>
                  </a:lnTo>
                  <a:lnTo>
                    <a:pt x="67" y="398"/>
                  </a:lnTo>
                  <a:lnTo>
                    <a:pt x="67" y="400"/>
                  </a:lnTo>
                  <a:lnTo>
                    <a:pt x="67" y="406"/>
                  </a:lnTo>
                  <a:lnTo>
                    <a:pt x="67" y="408"/>
                  </a:lnTo>
                  <a:lnTo>
                    <a:pt x="65" y="410"/>
                  </a:lnTo>
                  <a:lnTo>
                    <a:pt x="63" y="411"/>
                  </a:lnTo>
                  <a:lnTo>
                    <a:pt x="61" y="412"/>
                  </a:lnTo>
                  <a:lnTo>
                    <a:pt x="73" y="412"/>
                  </a:lnTo>
                  <a:lnTo>
                    <a:pt x="74" y="410"/>
                  </a:lnTo>
                  <a:lnTo>
                    <a:pt x="74" y="409"/>
                  </a:lnTo>
                  <a:lnTo>
                    <a:pt x="74" y="408"/>
                  </a:lnTo>
                  <a:lnTo>
                    <a:pt x="74" y="400"/>
                  </a:lnTo>
                  <a:lnTo>
                    <a:pt x="74" y="398"/>
                  </a:lnTo>
                  <a:lnTo>
                    <a:pt x="71" y="393"/>
                  </a:lnTo>
                  <a:lnTo>
                    <a:pt x="69" y="390"/>
                  </a:lnTo>
                  <a:lnTo>
                    <a:pt x="68" y="389"/>
                  </a:lnTo>
                  <a:close/>
                  <a:moveTo>
                    <a:pt x="28" y="363"/>
                  </a:moveTo>
                  <a:lnTo>
                    <a:pt x="20" y="363"/>
                  </a:lnTo>
                  <a:lnTo>
                    <a:pt x="20" y="370"/>
                  </a:lnTo>
                  <a:lnTo>
                    <a:pt x="20" y="371"/>
                  </a:lnTo>
                  <a:lnTo>
                    <a:pt x="21" y="372"/>
                  </a:lnTo>
                  <a:lnTo>
                    <a:pt x="22" y="372"/>
                  </a:lnTo>
                  <a:lnTo>
                    <a:pt x="24" y="372"/>
                  </a:lnTo>
                  <a:lnTo>
                    <a:pt x="27" y="372"/>
                  </a:lnTo>
                  <a:lnTo>
                    <a:pt x="28" y="370"/>
                  </a:lnTo>
                  <a:lnTo>
                    <a:pt x="28" y="363"/>
                  </a:lnTo>
                  <a:close/>
                  <a:moveTo>
                    <a:pt x="68" y="339"/>
                  </a:moveTo>
                  <a:lnTo>
                    <a:pt x="67" y="339"/>
                  </a:lnTo>
                  <a:lnTo>
                    <a:pt x="66" y="339"/>
                  </a:lnTo>
                  <a:lnTo>
                    <a:pt x="65" y="340"/>
                  </a:lnTo>
                  <a:lnTo>
                    <a:pt x="65" y="341"/>
                  </a:lnTo>
                  <a:lnTo>
                    <a:pt x="66" y="343"/>
                  </a:lnTo>
                  <a:lnTo>
                    <a:pt x="66" y="345"/>
                  </a:lnTo>
                  <a:lnTo>
                    <a:pt x="66" y="346"/>
                  </a:lnTo>
                  <a:lnTo>
                    <a:pt x="67" y="350"/>
                  </a:lnTo>
                  <a:lnTo>
                    <a:pt x="66" y="351"/>
                  </a:lnTo>
                  <a:lnTo>
                    <a:pt x="62" y="353"/>
                  </a:lnTo>
                  <a:lnTo>
                    <a:pt x="59" y="354"/>
                  </a:lnTo>
                  <a:lnTo>
                    <a:pt x="8" y="354"/>
                  </a:lnTo>
                  <a:lnTo>
                    <a:pt x="7" y="354"/>
                  </a:lnTo>
                  <a:lnTo>
                    <a:pt x="6" y="355"/>
                  </a:lnTo>
                  <a:lnTo>
                    <a:pt x="6" y="356"/>
                  </a:lnTo>
                  <a:lnTo>
                    <a:pt x="6" y="361"/>
                  </a:lnTo>
                  <a:lnTo>
                    <a:pt x="6" y="362"/>
                  </a:lnTo>
                  <a:lnTo>
                    <a:pt x="7" y="363"/>
                  </a:lnTo>
                  <a:lnTo>
                    <a:pt x="8" y="363"/>
                  </a:lnTo>
                  <a:lnTo>
                    <a:pt x="60" y="363"/>
                  </a:lnTo>
                  <a:lnTo>
                    <a:pt x="63" y="363"/>
                  </a:lnTo>
                  <a:lnTo>
                    <a:pt x="67" y="362"/>
                  </a:lnTo>
                  <a:lnTo>
                    <a:pt x="69" y="361"/>
                  </a:lnTo>
                  <a:lnTo>
                    <a:pt x="72" y="359"/>
                  </a:lnTo>
                  <a:lnTo>
                    <a:pt x="73" y="357"/>
                  </a:lnTo>
                  <a:lnTo>
                    <a:pt x="74" y="353"/>
                  </a:lnTo>
                  <a:lnTo>
                    <a:pt x="74" y="351"/>
                  </a:lnTo>
                  <a:lnTo>
                    <a:pt x="74" y="346"/>
                  </a:lnTo>
                  <a:lnTo>
                    <a:pt x="74" y="343"/>
                  </a:lnTo>
                  <a:lnTo>
                    <a:pt x="73" y="341"/>
                  </a:lnTo>
                  <a:lnTo>
                    <a:pt x="72" y="340"/>
                  </a:lnTo>
                  <a:lnTo>
                    <a:pt x="71" y="339"/>
                  </a:lnTo>
                  <a:lnTo>
                    <a:pt x="68" y="339"/>
                  </a:lnTo>
                  <a:close/>
                  <a:moveTo>
                    <a:pt x="24" y="339"/>
                  </a:moveTo>
                  <a:lnTo>
                    <a:pt x="22" y="339"/>
                  </a:lnTo>
                  <a:lnTo>
                    <a:pt x="21" y="340"/>
                  </a:lnTo>
                  <a:lnTo>
                    <a:pt x="20" y="340"/>
                  </a:lnTo>
                  <a:lnTo>
                    <a:pt x="20" y="354"/>
                  </a:lnTo>
                  <a:lnTo>
                    <a:pt x="28" y="354"/>
                  </a:lnTo>
                  <a:lnTo>
                    <a:pt x="28" y="341"/>
                  </a:lnTo>
                  <a:lnTo>
                    <a:pt x="27" y="340"/>
                  </a:lnTo>
                  <a:lnTo>
                    <a:pt x="24" y="339"/>
                  </a:lnTo>
                  <a:close/>
                  <a:moveTo>
                    <a:pt x="49" y="298"/>
                  </a:moveTo>
                  <a:lnTo>
                    <a:pt x="42" y="298"/>
                  </a:lnTo>
                  <a:lnTo>
                    <a:pt x="42" y="311"/>
                  </a:lnTo>
                  <a:lnTo>
                    <a:pt x="43" y="312"/>
                  </a:lnTo>
                  <a:lnTo>
                    <a:pt x="44" y="319"/>
                  </a:lnTo>
                  <a:lnTo>
                    <a:pt x="45" y="321"/>
                  </a:lnTo>
                  <a:lnTo>
                    <a:pt x="48" y="326"/>
                  </a:lnTo>
                  <a:lnTo>
                    <a:pt x="50" y="327"/>
                  </a:lnTo>
                  <a:lnTo>
                    <a:pt x="54" y="330"/>
                  </a:lnTo>
                  <a:lnTo>
                    <a:pt x="56" y="330"/>
                  </a:lnTo>
                  <a:lnTo>
                    <a:pt x="62" y="330"/>
                  </a:lnTo>
                  <a:lnTo>
                    <a:pt x="64" y="330"/>
                  </a:lnTo>
                  <a:lnTo>
                    <a:pt x="68" y="328"/>
                  </a:lnTo>
                  <a:lnTo>
                    <a:pt x="69" y="327"/>
                  </a:lnTo>
                  <a:lnTo>
                    <a:pt x="72" y="324"/>
                  </a:lnTo>
                  <a:lnTo>
                    <a:pt x="73" y="322"/>
                  </a:lnTo>
                  <a:lnTo>
                    <a:pt x="73" y="321"/>
                  </a:lnTo>
                  <a:lnTo>
                    <a:pt x="59" y="321"/>
                  </a:lnTo>
                  <a:lnTo>
                    <a:pt x="55" y="320"/>
                  </a:lnTo>
                  <a:lnTo>
                    <a:pt x="52" y="317"/>
                  </a:lnTo>
                  <a:lnTo>
                    <a:pt x="51" y="316"/>
                  </a:lnTo>
                  <a:lnTo>
                    <a:pt x="50" y="314"/>
                  </a:lnTo>
                  <a:lnTo>
                    <a:pt x="49" y="311"/>
                  </a:lnTo>
                  <a:lnTo>
                    <a:pt x="49" y="309"/>
                  </a:lnTo>
                  <a:lnTo>
                    <a:pt x="49" y="298"/>
                  </a:lnTo>
                  <a:close/>
                  <a:moveTo>
                    <a:pt x="72" y="289"/>
                  </a:moveTo>
                  <a:lnTo>
                    <a:pt x="35" y="289"/>
                  </a:lnTo>
                  <a:lnTo>
                    <a:pt x="32" y="289"/>
                  </a:lnTo>
                  <a:lnTo>
                    <a:pt x="27" y="290"/>
                  </a:lnTo>
                  <a:lnTo>
                    <a:pt x="25" y="291"/>
                  </a:lnTo>
                  <a:lnTo>
                    <a:pt x="24" y="293"/>
                  </a:lnTo>
                  <a:lnTo>
                    <a:pt x="22" y="295"/>
                  </a:lnTo>
                  <a:lnTo>
                    <a:pt x="21" y="297"/>
                  </a:lnTo>
                  <a:lnTo>
                    <a:pt x="19" y="302"/>
                  </a:lnTo>
                  <a:lnTo>
                    <a:pt x="19" y="312"/>
                  </a:lnTo>
                  <a:lnTo>
                    <a:pt x="20" y="316"/>
                  </a:lnTo>
                  <a:lnTo>
                    <a:pt x="20" y="318"/>
                  </a:lnTo>
                  <a:lnTo>
                    <a:pt x="21" y="320"/>
                  </a:lnTo>
                  <a:lnTo>
                    <a:pt x="22" y="324"/>
                  </a:lnTo>
                  <a:lnTo>
                    <a:pt x="24" y="327"/>
                  </a:lnTo>
                  <a:lnTo>
                    <a:pt x="26" y="328"/>
                  </a:lnTo>
                  <a:lnTo>
                    <a:pt x="28" y="328"/>
                  </a:lnTo>
                  <a:lnTo>
                    <a:pt x="30" y="328"/>
                  </a:lnTo>
                  <a:lnTo>
                    <a:pt x="31" y="327"/>
                  </a:lnTo>
                  <a:lnTo>
                    <a:pt x="31" y="326"/>
                  </a:lnTo>
                  <a:lnTo>
                    <a:pt x="31" y="324"/>
                  </a:lnTo>
                  <a:lnTo>
                    <a:pt x="28" y="319"/>
                  </a:lnTo>
                  <a:lnTo>
                    <a:pt x="28" y="317"/>
                  </a:lnTo>
                  <a:lnTo>
                    <a:pt x="27" y="314"/>
                  </a:lnTo>
                  <a:lnTo>
                    <a:pt x="26" y="312"/>
                  </a:lnTo>
                  <a:lnTo>
                    <a:pt x="27" y="305"/>
                  </a:lnTo>
                  <a:lnTo>
                    <a:pt x="27" y="304"/>
                  </a:lnTo>
                  <a:lnTo>
                    <a:pt x="29" y="300"/>
                  </a:lnTo>
                  <a:lnTo>
                    <a:pt x="33" y="298"/>
                  </a:lnTo>
                  <a:lnTo>
                    <a:pt x="35" y="298"/>
                  </a:lnTo>
                  <a:lnTo>
                    <a:pt x="36" y="298"/>
                  </a:lnTo>
                  <a:lnTo>
                    <a:pt x="68" y="298"/>
                  </a:lnTo>
                  <a:lnTo>
                    <a:pt x="67" y="297"/>
                  </a:lnTo>
                  <a:lnTo>
                    <a:pt x="72" y="297"/>
                  </a:lnTo>
                  <a:lnTo>
                    <a:pt x="73" y="296"/>
                  </a:lnTo>
                  <a:lnTo>
                    <a:pt x="74" y="295"/>
                  </a:lnTo>
                  <a:lnTo>
                    <a:pt x="74" y="290"/>
                  </a:lnTo>
                  <a:lnTo>
                    <a:pt x="73" y="289"/>
                  </a:lnTo>
                  <a:lnTo>
                    <a:pt x="72" y="289"/>
                  </a:lnTo>
                  <a:close/>
                  <a:moveTo>
                    <a:pt x="68" y="298"/>
                  </a:moveTo>
                  <a:lnTo>
                    <a:pt x="60" y="298"/>
                  </a:lnTo>
                  <a:lnTo>
                    <a:pt x="62" y="300"/>
                  </a:lnTo>
                  <a:lnTo>
                    <a:pt x="64" y="302"/>
                  </a:lnTo>
                  <a:lnTo>
                    <a:pt x="67" y="306"/>
                  </a:lnTo>
                  <a:lnTo>
                    <a:pt x="67" y="308"/>
                  </a:lnTo>
                  <a:lnTo>
                    <a:pt x="67" y="314"/>
                  </a:lnTo>
                  <a:lnTo>
                    <a:pt x="67" y="317"/>
                  </a:lnTo>
                  <a:lnTo>
                    <a:pt x="65" y="318"/>
                  </a:lnTo>
                  <a:lnTo>
                    <a:pt x="63" y="320"/>
                  </a:lnTo>
                  <a:lnTo>
                    <a:pt x="61" y="321"/>
                  </a:lnTo>
                  <a:lnTo>
                    <a:pt x="73" y="321"/>
                  </a:lnTo>
                  <a:lnTo>
                    <a:pt x="74" y="318"/>
                  </a:lnTo>
                  <a:lnTo>
                    <a:pt x="74" y="317"/>
                  </a:lnTo>
                  <a:lnTo>
                    <a:pt x="74" y="316"/>
                  </a:lnTo>
                  <a:lnTo>
                    <a:pt x="74" y="308"/>
                  </a:lnTo>
                  <a:lnTo>
                    <a:pt x="74" y="307"/>
                  </a:lnTo>
                  <a:lnTo>
                    <a:pt x="71" y="301"/>
                  </a:lnTo>
                  <a:lnTo>
                    <a:pt x="69" y="299"/>
                  </a:lnTo>
                  <a:lnTo>
                    <a:pt x="68" y="298"/>
                  </a:lnTo>
                  <a:close/>
                  <a:moveTo>
                    <a:pt x="69" y="206"/>
                  </a:moveTo>
                  <a:lnTo>
                    <a:pt x="67" y="207"/>
                  </a:lnTo>
                  <a:lnTo>
                    <a:pt x="66" y="207"/>
                  </a:lnTo>
                  <a:lnTo>
                    <a:pt x="65" y="208"/>
                  </a:lnTo>
                  <a:lnTo>
                    <a:pt x="65" y="235"/>
                  </a:lnTo>
                  <a:lnTo>
                    <a:pt x="2" y="235"/>
                  </a:lnTo>
                  <a:lnTo>
                    <a:pt x="1" y="235"/>
                  </a:lnTo>
                  <a:lnTo>
                    <a:pt x="1" y="236"/>
                  </a:lnTo>
                  <a:lnTo>
                    <a:pt x="0" y="237"/>
                  </a:lnTo>
                  <a:lnTo>
                    <a:pt x="0" y="242"/>
                  </a:lnTo>
                  <a:lnTo>
                    <a:pt x="1" y="243"/>
                  </a:lnTo>
                  <a:lnTo>
                    <a:pt x="1" y="244"/>
                  </a:lnTo>
                  <a:lnTo>
                    <a:pt x="2" y="244"/>
                  </a:lnTo>
                  <a:lnTo>
                    <a:pt x="70" y="244"/>
                  </a:lnTo>
                  <a:lnTo>
                    <a:pt x="73" y="243"/>
                  </a:lnTo>
                  <a:lnTo>
                    <a:pt x="74" y="241"/>
                  </a:lnTo>
                  <a:lnTo>
                    <a:pt x="74" y="208"/>
                  </a:lnTo>
                  <a:lnTo>
                    <a:pt x="73" y="208"/>
                  </a:lnTo>
                  <a:lnTo>
                    <a:pt x="72" y="207"/>
                  </a:lnTo>
                  <a:lnTo>
                    <a:pt x="71" y="207"/>
                  </a:lnTo>
                  <a:lnTo>
                    <a:pt x="69" y="206"/>
                  </a:lnTo>
                  <a:close/>
                  <a:moveTo>
                    <a:pt x="49" y="168"/>
                  </a:moveTo>
                  <a:lnTo>
                    <a:pt x="42" y="168"/>
                  </a:lnTo>
                  <a:lnTo>
                    <a:pt x="42" y="181"/>
                  </a:lnTo>
                  <a:lnTo>
                    <a:pt x="43" y="183"/>
                  </a:lnTo>
                  <a:lnTo>
                    <a:pt x="44" y="189"/>
                  </a:lnTo>
                  <a:lnTo>
                    <a:pt x="45" y="192"/>
                  </a:lnTo>
                  <a:lnTo>
                    <a:pt x="48" y="196"/>
                  </a:lnTo>
                  <a:lnTo>
                    <a:pt x="50" y="198"/>
                  </a:lnTo>
                  <a:lnTo>
                    <a:pt x="54" y="200"/>
                  </a:lnTo>
                  <a:lnTo>
                    <a:pt x="56" y="201"/>
                  </a:lnTo>
                  <a:lnTo>
                    <a:pt x="62" y="201"/>
                  </a:lnTo>
                  <a:lnTo>
                    <a:pt x="64" y="200"/>
                  </a:lnTo>
                  <a:lnTo>
                    <a:pt x="68" y="199"/>
                  </a:lnTo>
                  <a:lnTo>
                    <a:pt x="69" y="197"/>
                  </a:lnTo>
                  <a:lnTo>
                    <a:pt x="72" y="194"/>
                  </a:lnTo>
                  <a:lnTo>
                    <a:pt x="73" y="193"/>
                  </a:lnTo>
                  <a:lnTo>
                    <a:pt x="73" y="191"/>
                  </a:lnTo>
                  <a:lnTo>
                    <a:pt x="59" y="191"/>
                  </a:lnTo>
                  <a:lnTo>
                    <a:pt x="55" y="190"/>
                  </a:lnTo>
                  <a:lnTo>
                    <a:pt x="52" y="188"/>
                  </a:lnTo>
                  <a:lnTo>
                    <a:pt x="51" y="186"/>
                  </a:lnTo>
                  <a:lnTo>
                    <a:pt x="50" y="185"/>
                  </a:lnTo>
                  <a:lnTo>
                    <a:pt x="49" y="181"/>
                  </a:lnTo>
                  <a:lnTo>
                    <a:pt x="49" y="179"/>
                  </a:lnTo>
                  <a:lnTo>
                    <a:pt x="49" y="168"/>
                  </a:lnTo>
                  <a:close/>
                  <a:moveTo>
                    <a:pt x="72" y="159"/>
                  </a:moveTo>
                  <a:lnTo>
                    <a:pt x="35" y="159"/>
                  </a:lnTo>
                  <a:lnTo>
                    <a:pt x="32" y="159"/>
                  </a:lnTo>
                  <a:lnTo>
                    <a:pt x="27" y="161"/>
                  </a:lnTo>
                  <a:lnTo>
                    <a:pt x="25" y="162"/>
                  </a:lnTo>
                  <a:lnTo>
                    <a:pt x="22" y="165"/>
                  </a:lnTo>
                  <a:lnTo>
                    <a:pt x="21" y="167"/>
                  </a:lnTo>
                  <a:lnTo>
                    <a:pt x="19" y="172"/>
                  </a:lnTo>
                  <a:lnTo>
                    <a:pt x="19" y="173"/>
                  </a:lnTo>
                  <a:lnTo>
                    <a:pt x="19" y="183"/>
                  </a:lnTo>
                  <a:lnTo>
                    <a:pt x="20" y="187"/>
                  </a:lnTo>
                  <a:lnTo>
                    <a:pt x="20" y="189"/>
                  </a:lnTo>
                  <a:lnTo>
                    <a:pt x="21" y="190"/>
                  </a:lnTo>
                  <a:lnTo>
                    <a:pt x="22" y="195"/>
                  </a:lnTo>
                  <a:lnTo>
                    <a:pt x="24" y="197"/>
                  </a:lnTo>
                  <a:lnTo>
                    <a:pt x="26" y="198"/>
                  </a:lnTo>
                  <a:lnTo>
                    <a:pt x="28" y="198"/>
                  </a:lnTo>
                  <a:lnTo>
                    <a:pt x="30" y="198"/>
                  </a:lnTo>
                  <a:lnTo>
                    <a:pt x="31" y="198"/>
                  </a:lnTo>
                  <a:lnTo>
                    <a:pt x="31" y="197"/>
                  </a:lnTo>
                  <a:lnTo>
                    <a:pt x="31" y="196"/>
                  </a:lnTo>
                  <a:lnTo>
                    <a:pt x="31" y="194"/>
                  </a:lnTo>
                  <a:lnTo>
                    <a:pt x="28" y="190"/>
                  </a:lnTo>
                  <a:lnTo>
                    <a:pt x="28" y="188"/>
                  </a:lnTo>
                  <a:lnTo>
                    <a:pt x="27" y="184"/>
                  </a:lnTo>
                  <a:lnTo>
                    <a:pt x="26" y="183"/>
                  </a:lnTo>
                  <a:lnTo>
                    <a:pt x="27" y="176"/>
                  </a:lnTo>
                  <a:lnTo>
                    <a:pt x="27" y="175"/>
                  </a:lnTo>
                  <a:lnTo>
                    <a:pt x="29" y="171"/>
                  </a:lnTo>
                  <a:lnTo>
                    <a:pt x="33" y="169"/>
                  </a:lnTo>
                  <a:lnTo>
                    <a:pt x="35" y="169"/>
                  </a:lnTo>
                  <a:lnTo>
                    <a:pt x="36" y="168"/>
                  </a:lnTo>
                  <a:lnTo>
                    <a:pt x="68" y="168"/>
                  </a:lnTo>
                  <a:lnTo>
                    <a:pt x="67" y="167"/>
                  </a:lnTo>
                  <a:lnTo>
                    <a:pt x="72" y="167"/>
                  </a:lnTo>
                  <a:lnTo>
                    <a:pt x="73" y="167"/>
                  </a:lnTo>
                  <a:lnTo>
                    <a:pt x="74" y="165"/>
                  </a:lnTo>
                  <a:lnTo>
                    <a:pt x="74" y="161"/>
                  </a:lnTo>
                  <a:lnTo>
                    <a:pt x="73" y="160"/>
                  </a:lnTo>
                  <a:lnTo>
                    <a:pt x="72" y="159"/>
                  </a:lnTo>
                  <a:close/>
                  <a:moveTo>
                    <a:pt x="68" y="168"/>
                  </a:moveTo>
                  <a:lnTo>
                    <a:pt x="60" y="168"/>
                  </a:lnTo>
                  <a:lnTo>
                    <a:pt x="62" y="171"/>
                  </a:lnTo>
                  <a:lnTo>
                    <a:pt x="64" y="173"/>
                  </a:lnTo>
                  <a:lnTo>
                    <a:pt x="67" y="177"/>
                  </a:lnTo>
                  <a:lnTo>
                    <a:pt x="67" y="179"/>
                  </a:lnTo>
                  <a:lnTo>
                    <a:pt x="67" y="185"/>
                  </a:lnTo>
                  <a:lnTo>
                    <a:pt x="67" y="187"/>
                  </a:lnTo>
                  <a:lnTo>
                    <a:pt x="63" y="190"/>
                  </a:lnTo>
                  <a:lnTo>
                    <a:pt x="61" y="191"/>
                  </a:lnTo>
                  <a:lnTo>
                    <a:pt x="73" y="191"/>
                  </a:lnTo>
                  <a:lnTo>
                    <a:pt x="74" y="189"/>
                  </a:lnTo>
                  <a:lnTo>
                    <a:pt x="74" y="188"/>
                  </a:lnTo>
                  <a:lnTo>
                    <a:pt x="74" y="187"/>
                  </a:lnTo>
                  <a:lnTo>
                    <a:pt x="74" y="179"/>
                  </a:lnTo>
                  <a:lnTo>
                    <a:pt x="74" y="177"/>
                  </a:lnTo>
                  <a:lnTo>
                    <a:pt x="71" y="172"/>
                  </a:lnTo>
                  <a:lnTo>
                    <a:pt x="69" y="169"/>
                  </a:lnTo>
                  <a:lnTo>
                    <a:pt x="68" y="168"/>
                  </a:lnTo>
                  <a:close/>
                  <a:moveTo>
                    <a:pt x="21" y="98"/>
                  </a:moveTo>
                  <a:lnTo>
                    <a:pt x="20" y="99"/>
                  </a:lnTo>
                  <a:lnTo>
                    <a:pt x="20" y="100"/>
                  </a:lnTo>
                  <a:lnTo>
                    <a:pt x="20" y="105"/>
                  </a:lnTo>
                  <a:lnTo>
                    <a:pt x="20" y="107"/>
                  </a:lnTo>
                  <a:lnTo>
                    <a:pt x="22" y="108"/>
                  </a:lnTo>
                  <a:lnTo>
                    <a:pt x="62" y="122"/>
                  </a:lnTo>
                  <a:lnTo>
                    <a:pt x="22" y="136"/>
                  </a:lnTo>
                  <a:lnTo>
                    <a:pt x="21" y="137"/>
                  </a:lnTo>
                  <a:lnTo>
                    <a:pt x="20" y="138"/>
                  </a:lnTo>
                  <a:lnTo>
                    <a:pt x="20" y="139"/>
                  </a:lnTo>
                  <a:lnTo>
                    <a:pt x="20" y="145"/>
                  </a:lnTo>
                  <a:lnTo>
                    <a:pt x="20" y="146"/>
                  </a:lnTo>
                  <a:lnTo>
                    <a:pt x="21" y="147"/>
                  </a:lnTo>
                  <a:lnTo>
                    <a:pt x="23" y="146"/>
                  </a:lnTo>
                  <a:lnTo>
                    <a:pt x="72" y="128"/>
                  </a:lnTo>
                  <a:lnTo>
                    <a:pt x="73" y="127"/>
                  </a:lnTo>
                  <a:lnTo>
                    <a:pt x="74" y="126"/>
                  </a:lnTo>
                  <a:lnTo>
                    <a:pt x="94" y="126"/>
                  </a:lnTo>
                  <a:lnTo>
                    <a:pt x="94" y="125"/>
                  </a:lnTo>
                  <a:lnTo>
                    <a:pt x="92" y="123"/>
                  </a:lnTo>
                  <a:lnTo>
                    <a:pt x="23" y="98"/>
                  </a:lnTo>
                  <a:lnTo>
                    <a:pt x="21" y="98"/>
                  </a:lnTo>
                  <a:close/>
                  <a:moveTo>
                    <a:pt x="94" y="126"/>
                  </a:moveTo>
                  <a:lnTo>
                    <a:pt x="74" y="126"/>
                  </a:lnTo>
                  <a:lnTo>
                    <a:pt x="91" y="133"/>
                  </a:lnTo>
                  <a:lnTo>
                    <a:pt x="93" y="134"/>
                  </a:lnTo>
                  <a:lnTo>
                    <a:pt x="93" y="133"/>
                  </a:lnTo>
                  <a:lnTo>
                    <a:pt x="94" y="132"/>
                  </a:lnTo>
                  <a:lnTo>
                    <a:pt x="94" y="126"/>
                  </a:lnTo>
                  <a:close/>
                  <a:moveTo>
                    <a:pt x="44" y="44"/>
                  </a:moveTo>
                  <a:lnTo>
                    <a:pt x="39" y="44"/>
                  </a:lnTo>
                  <a:lnTo>
                    <a:pt x="36" y="44"/>
                  </a:lnTo>
                  <a:lnTo>
                    <a:pt x="30" y="46"/>
                  </a:lnTo>
                  <a:lnTo>
                    <a:pt x="28" y="47"/>
                  </a:lnTo>
                  <a:lnTo>
                    <a:pt x="24" y="51"/>
                  </a:lnTo>
                  <a:lnTo>
                    <a:pt x="22" y="53"/>
                  </a:lnTo>
                  <a:lnTo>
                    <a:pt x="19" y="59"/>
                  </a:lnTo>
                  <a:lnTo>
                    <a:pt x="19" y="62"/>
                  </a:lnTo>
                  <a:lnTo>
                    <a:pt x="19" y="70"/>
                  </a:lnTo>
                  <a:lnTo>
                    <a:pt x="19" y="73"/>
                  </a:lnTo>
                  <a:lnTo>
                    <a:pt x="22" y="79"/>
                  </a:lnTo>
                  <a:lnTo>
                    <a:pt x="24" y="82"/>
                  </a:lnTo>
                  <a:lnTo>
                    <a:pt x="29" y="86"/>
                  </a:lnTo>
                  <a:lnTo>
                    <a:pt x="32" y="88"/>
                  </a:lnTo>
                  <a:lnTo>
                    <a:pt x="39" y="90"/>
                  </a:lnTo>
                  <a:lnTo>
                    <a:pt x="43" y="90"/>
                  </a:lnTo>
                  <a:lnTo>
                    <a:pt x="52" y="90"/>
                  </a:lnTo>
                  <a:lnTo>
                    <a:pt x="56" y="90"/>
                  </a:lnTo>
                  <a:lnTo>
                    <a:pt x="62" y="88"/>
                  </a:lnTo>
                  <a:lnTo>
                    <a:pt x="65" y="86"/>
                  </a:lnTo>
                  <a:lnTo>
                    <a:pt x="70" y="82"/>
                  </a:lnTo>
                  <a:lnTo>
                    <a:pt x="71" y="81"/>
                  </a:lnTo>
                  <a:lnTo>
                    <a:pt x="42" y="81"/>
                  </a:lnTo>
                  <a:lnTo>
                    <a:pt x="40" y="81"/>
                  </a:lnTo>
                  <a:lnTo>
                    <a:pt x="38" y="80"/>
                  </a:lnTo>
                  <a:lnTo>
                    <a:pt x="34" y="79"/>
                  </a:lnTo>
                  <a:lnTo>
                    <a:pt x="32" y="78"/>
                  </a:lnTo>
                  <a:lnTo>
                    <a:pt x="31" y="77"/>
                  </a:lnTo>
                  <a:lnTo>
                    <a:pt x="27" y="73"/>
                  </a:lnTo>
                  <a:lnTo>
                    <a:pt x="26" y="71"/>
                  </a:lnTo>
                  <a:lnTo>
                    <a:pt x="26" y="69"/>
                  </a:lnTo>
                  <a:lnTo>
                    <a:pt x="26" y="62"/>
                  </a:lnTo>
                  <a:lnTo>
                    <a:pt x="27" y="59"/>
                  </a:lnTo>
                  <a:lnTo>
                    <a:pt x="33" y="54"/>
                  </a:lnTo>
                  <a:lnTo>
                    <a:pt x="37" y="53"/>
                  </a:lnTo>
                  <a:lnTo>
                    <a:pt x="49" y="53"/>
                  </a:lnTo>
                  <a:lnTo>
                    <a:pt x="48" y="47"/>
                  </a:lnTo>
                  <a:lnTo>
                    <a:pt x="48" y="45"/>
                  </a:lnTo>
                  <a:lnTo>
                    <a:pt x="44" y="44"/>
                  </a:lnTo>
                  <a:close/>
                  <a:moveTo>
                    <a:pt x="49" y="53"/>
                  </a:moveTo>
                  <a:lnTo>
                    <a:pt x="37" y="53"/>
                  </a:lnTo>
                  <a:lnTo>
                    <a:pt x="42" y="53"/>
                  </a:lnTo>
                  <a:lnTo>
                    <a:pt x="42" y="81"/>
                  </a:lnTo>
                  <a:lnTo>
                    <a:pt x="49" y="81"/>
                  </a:lnTo>
                  <a:lnTo>
                    <a:pt x="49" y="53"/>
                  </a:lnTo>
                  <a:close/>
                  <a:moveTo>
                    <a:pt x="67" y="46"/>
                  </a:moveTo>
                  <a:lnTo>
                    <a:pt x="65" y="46"/>
                  </a:lnTo>
                  <a:lnTo>
                    <a:pt x="64" y="46"/>
                  </a:lnTo>
                  <a:lnTo>
                    <a:pt x="63" y="47"/>
                  </a:lnTo>
                  <a:lnTo>
                    <a:pt x="64" y="49"/>
                  </a:lnTo>
                  <a:lnTo>
                    <a:pt x="65" y="53"/>
                  </a:lnTo>
                  <a:lnTo>
                    <a:pt x="66" y="54"/>
                  </a:lnTo>
                  <a:lnTo>
                    <a:pt x="66" y="56"/>
                  </a:lnTo>
                  <a:lnTo>
                    <a:pt x="67" y="60"/>
                  </a:lnTo>
                  <a:lnTo>
                    <a:pt x="67" y="67"/>
                  </a:lnTo>
                  <a:lnTo>
                    <a:pt x="67" y="70"/>
                  </a:lnTo>
                  <a:lnTo>
                    <a:pt x="65" y="74"/>
                  </a:lnTo>
                  <a:lnTo>
                    <a:pt x="64" y="76"/>
                  </a:lnTo>
                  <a:lnTo>
                    <a:pt x="62" y="77"/>
                  </a:lnTo>
                  <a:lnTo>
                    <a:pt x="60" y="78"/>
                  </a:lnTo>
                  <a:lnTo>
                    <a:pt x="58" y="79"/>
                  </a:lnTo>
                  <a:lnTo>
                    <a:pt x="54" y="80"/>
                  </a:lnTo>
                  <a:lnTo>
                    <a:pt x="51" y="81"/>
                  </a:lnTo>
                  <a:lnTo>
                    <a:pt x="71" y="81"/>
                  </a:lnTo>
                  <a:lnTo>
                    <a:pt x="72" y="79"/>
                  </a:lnTo>
                  <a:lnTo>
                    <a:pt x="74" y="73"/>
                  </a:lnTo>
                  <a:lnTo>
                    <a:pt x="74" y="70"/>
                  </a:lnTo>
                  <a:lnTo>
                    <a:pt x="74" y="60"/>
                  </a:lnTo>
                  <a:lnTo>
                    <a:pt x="74" y="56"/>
                  </a:lnTo>
                  <a:lnTo>
                    <a:pt x="73" y="54"/>
                  </a:lnTo>
                  <a:lnTo>
                    <a:pt x="73" y="53"/>
                  </a:lnTo>
                  <a:lnTo>
                    <a:pt x="71" y="49"/>
                  </a:lnTo>
                  <a:lnTo>
                    <a:pt x="70" y="47"/>
                  </a:lnTo>
                  <a:lnTo>
                    <a:pt x="70" y="46"/>
                  </a:lnTo>
                  <a:lnTo>
                    <a:pt x="69" y="46"/>
                  </a:lnTo>
                  <a:lnTo>
                    <a:pt x="68" y="46"/>
                  </a:lnTo>
                  <a:lnTo>
                    <a:pt x="67" y="46"/>
                  </a:lnTo>
                  <a:close/>
                  <a:moveTo>
                    <a:pt x="25" y="0"/>
                  </a:moveTo>
                  <a:lnTo>
                    <a:pt x="23" y="0"/>
                  </a:lnTo>
                  <a:lnTo>
                    <a:pt x="21" y="0"/>
                  </a:lnTo>
                  <a:lnTo>
                    <a:pt x="20" y="1"/>
                  </a:lnTo>
                  <a:lnTo>
                    <a:pt x="20" y="2"/>
                  </a:lnTo>
                  <a:lnTo>
                    <a:pt x="19" y="4"/>
                  </a:lnTo>
                  <a:lnTo>
                    <a:pt x="19" y="5"/>
                  </a:lnTo>
                  <a:lnTo>
                    <a:pt x="19" y="8"/>
                  </a:lnTo>
                  <a:lnTo>
                    <a:pt x="19" y="10"/>
                  </a:lnTo>
                  <a:lnTo>
                    <a:pt x="21" y="14"/>
                  </a:lnTo>
                  <a:lnTo>
                    <a:pt x="24" y="17"/>
                  </a:lnTo>
                  <a:lnTo>
                    <a:pt x="25" y="18"/>
                  </a:lnTo>
                  <a:lnTo>
                    <a:pt x="27" y="20"/>
                  </a:lnTo>
                  <a:lnTo>
                    <a:pt x="29" y="21"/>
                  </a:lnTo>
                  <a:lnTo>
                    <a:pt x="21" y="21"/>
                  </a:lnTo>
                  <a:lnTo>
                    <a:pt x="20" y="22"/>
                  </a:lnTo>
                  <a:lnTo>
                    <a:pt x="20" y="23"/>
                  </a:lnTo>
                  <a:lnTo>
                    <a:pt x="20" y="27"/>
                  </a:lnTo>
                  <a:lnTo>
                    <a:pt x="20" y="29"/>
                  </a:lnTo>
                  <a:lnTo>
                    <a:pt x="21" y="29"/>
                  </a:lnTo>
                  <a:lnTo>
                    <a:pt x="72" y="29"/>
                  </a:lnTo>
                  <a:lnTo>
                    <a:pt x="73" y="29"/>
                  </a:lnTo>
                  <a:lnTo>
                    <a:pt x="74" y="27"/>
                  </a:lnTo>
                  <a:lnTo>
                    <a:pt x="74" y="22"/>
                  </a:lnTo>
                  <a:lnTo>
                    <a:pt x="73" y="21"/>
                  </a:lnTo>
                  <a:lnTo>
                    <a:pt x="73" y="20"/>
                  </a:lnTo>
                  <a:lnTo>
                    <a:pt x="72" y="20"/>
                  </a:lnTo>
                  <a:lnTo>
                    <a:pt x="39" y="20"/>
                  </a:lnTo>
                  <a:lnTo>
                    <a:pt x="37" y="19"/>
                  </a:lnTo>
                  <a:lnTo>
                    <a:pt x="35" y="18"/>
                  </a:lnTo>
                  <a:lnTo>
                    <a:pt x="33" y="17"/>
                  </a:lnTo>
                  <a:lnTo>
                    <a:pt x="30" y="13"/>
                  </a:lnTo>
                  <a:lnTo>
                    <a:pt x="28" y="11"/>
                  </a:lnTo>
                  <a:lnTo>
                    <a:pt x="28" y="8"/>
                  </a:lnTo>
                  <a:lnTo>
                    <a:pt x="28" y="5"/>
                  </a:lnTo>
                  <a:lnTo>
                    <a:pt x="28" y="4"/>
                  </a:lnTo>
                  <a:lnTo>
                    <a:pt x="29" y="2"/>
                  </a:lnTo>
                  <a:lnTo>
                    <a:pt x="29" y="1"/>
                  </a:lnTo>
                  <a:lnTo>
                    <a:pt x="29" y="0"/>
                  </a:lnTo>
                  <a:lnTo>
                    <a:pt x="28" y="0"/>
                  </a:lnTo>
                  <a:lnTo>
                    <a:pt x="27" y="0"/>
                  </a:lnTo>
                  <a:lnTo>
                    <a:pt x="25" y="0"/>
                  </a:lnTo>
                  <a:close/>
                </a:path>
              </a:pathLst>
            </a:custGeom>
            <a:solidFill>
              <a:srgbClr val="FD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4" name="Line 72">
              <a:extLst>
                <a:ext uri="{FF2B5EF4-FFF2-40B4-BE49-F238E27FC236}">
                  <a16:creationId xmlns:a16="http://schemas.microsoft.com/office/drawing/2014/main" id="{04689225-8258-F08A-EB38-000B60235125}"/>
                </a:ext>
              </a:extLst>
            </p:cNvPr>
            <p:cNvSpPr>
              <a:spLocks noChangeShapeType="1"/>
            </p:cNvSpPr>
            <p:nvPr/>
          </p:nvSpPr>
          <p:spPr bwMode="auto">
            <a:xfrm>
              <a:off x="1359" y="2888"/>
              <a:ext cx="0" cy="0"/>
            </a:xfrm>
            <a:prstGeom prst="line">
              <a:avLst/>
            </a:prstGeom>
            <a:noFill/>
            <a:ln w="8268">
              <a:solidFill>
                <a:srgbClr val="1F3863"/>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Freeform 71">
              <a:extLst>
                <a:ext uri="{FF2B5EF4-FFF2-40B4-BE49-F238E27FC236}">
                  <a16:creationId xmlns:a16="http://schemas.microsoft.com/office/drawing/2014/main" id="{B50304FC-CBC2-2681-E6FE-91FEA6A8F9CA}"/>
                </a:ext>
              </a:extLst>
            </p:cNvPr>
            <p:cNvSpPr>
              <a:spLocks/>
            </p:cNvSpPr>
            <p:nvPr/>
          </p:nvSpPr>
          <p:spPr bwMode="auto">
            <a:xfrm>
              <a:off x="1321" y="2811"/>
              <a:ext cx="77" cy="77"/>
            </a:xfrm>
            <a:custGeom>
              <a:avLst/>
              <a:gdLst>
                <a:gd name="T0" fmla="+- 0 1321 1321"/>
                <a:gd name="T1" fmla="*/ T0 w 77"/>
                <a:gd name="T2" fmla="+- 0 2811 2811"/>
                <a:gd name="T3" fmla="*/ 2811 h 77"/>
                <a:gd name="T4" fmla="+- 0 1337 1321"/>
                <a:gd name="T5" fmla="*/ T4 w 77"/>
                <a:gd name="T6" fmla="+- 0 2827 2811"/>
                <a:gd name="T7" fmla="*/ 2827 h 77"/>
                <a:gd name="T8" fmla="+- 0 1349 1321"/>
                <a:gd name="T9" fmla="*/ T8 w 77"/>
                <a:gd name="T10" fmla="+- 0 2845 2811"/>
                <a:gd name="T11" fmla="*/ 2845 h 77"/>
                <a:gd name="T12" fmla="+- 0 1357 1321"/>
                <a:gd name="T13" fmla="*/ T12 w 77"/>
                <a:gd name="T14" fmla="+- 0 2866 2811"/>
                <a:gd name="T15" fmla="*/ 2866 h 77"/>
                <a:gd name="T16" fmla="+- 0 1359 1321"/>
                <a:gd name="T17" fmla="*/ T16 w 77"/>
                <a:gd name="T18" fmla="+- 0 2888 2811"/>
                <a:gd name="T19" fmla="*/ 2888 h 77"/>
                <a:gd name="T20" fmla="+- 0 1362 1321"/>
                <a:gd name="T21" fmla="*/ T20 w 77"/>
                <a:gd name="T22" fmla="+- 0 2866 2811"/>
                <a:gd name="T23" fmla="*/ 2866 h 77"/>
                <a:gd name="T24" fmla="+- 0 1369 1321"/>
                <a:gd name="T25" fmla="*/ T24 w 77"/>
                <a:gd name="T26" fmla="+- 0 2845 2811"/>
                <a:gd name="T27" fmla="*/ 2845 h 77"/>
                <a:gd name="T28" fmla="+- 0 1381 1321"/>
                <a:gd name="T29" fmla="*/ T28 w 77"/>
                <a:gd name="T30" fmla="+- 0 2827 2811"/>
                <a:gd name="T31" fmla="*/ 2827 h 77"/>
                <a:gd name="T32" fmla="+- 0 1397 1321"/>
                <a:gd name="T33" fmla="*/ T32 w 77"/>
                <a:gd name="T34" fmla="+- 0 2811 2811"/>
                <a:gd name="T35" fmla="*/ 2811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0" y="0"/>
                  </a:moveTo>
                  <a:lnTo>
                    <a:pt x="16" y="16"/>
                  </a:lnTo>
                  <a:lnTo>
                    <a:pt x="28" y="34"/>
                  </a:lnTo>
                  <a:lnTo>
                    <a:pt x="36" y="55"/>
                  </a:lnTo>
                  <a:lnTo>
                    <a:pt x="38" y="77"/>
                  </a:lnTo>
                  <a:lnTo>
                    <a:pt x="41" y="55"/>
                  </a:lnTo>
                  <a:lnTo>
                    <a:pt x="48" y="34"/>
                  </a:lnTo>
                  <a:lnTo>
                    <a:pt x="60" y="16"/>
                  </a:lnTo>
                  <a:lnTo>
                    <a:pt x="76" y="0"/>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Freeform 70">
              <a:extLst>
                <a:ext uri="{FF2B5EF4-FFF2-40B4-BE49-F238E27FC236}">
                  <a16:creationId xmlns:a16="http://schemas.microsoft.com/office/drawing/2014/main" id="{DD1A850B-1C5F-89B0-267E-A18A7302DA02}"/>
                </a:ext>
              </a:extLst>
            </p:cNvPr>
            <p:cNvSpPr>
              <a:spLocks/>
            </p:cNvSpPr>
            <p:nvPr/>
          </p:nvSpPr>
          <p:spPr bwMode="auto">
            <a:xfrm>
              <a:off x="1321" y="2642"/>
              <a:ext cx="77" cy="77"/>
            </a:xfrm>
            <a:custGeom>
              <a:avLst/>
              <a:gdLst>
                <a:gd name="T0" fmla="+- 0 1397 1321"/>
                <a:gd name="T1" fmla="*/ T0 w 77"/>
                <a:gd name="T2" fmla="+- 0 2719 2643"/>
                <a:gd name="T3" fmla="*/ 2719 h 77"/>
                <a:gd name="T4" fmla="+- 0 1381 1321"/>
                <a:gd name="T5" fmla="*/ T4 w 77"/>
                <a:gd name="T6" fmla="+- 0 2704 2643"/>
                <a:gd name="T7" fmla="*/ 2704 h 77"/>
                <a:gd name="T8" fmla="+- 0 1369 1321"/>
                <a:gd name="T9" fmla="*/ T8 w 77"/>
                <a:gd name="T10" fmla="+- 0 2685 2643"/>
                <a:gd name="T11" fmla="*/ 2685 h 77"/>
                <a:gd name="T12" fmla="+- 0 1362 1321"/>
                <a:gd name="T13" fmla="*/ T12 w 77"/>
                <a:gd name="T14" fmla="+- 0 2665 2643"/>
                <a:gd name="T15" fmla="*/ 2665 h 77"/>
                <a:gd name="T16" fmla="+- 0 1359 1321"/>
                <a:gd name="T17" fmla="*/ T16 w 77"/>
                <a:gd name="T18" fmla="+- 0 2643 2643"/>
                <a:gd name="T19" fmla="*/ 2643 h 77"/>
                <a:gd name="T20" fmla="+- 0 1357 1321"/>
                <a:gd name="T21" fmla="*/ T20 w 77"/>
                <a:gd name="T22" fmla="+- 0 2665 2643"/>
                <a:gd name="T23" fmla="*/ 2665 h 77"/>
                <a:gd name="T24" fmla="+- 0 1349 1321"/>
                <a:gd name="T25" fmla="*/ T24 w 77"/>
                <a:gd name="T26" fmla="+- 0 2685 2643"/>
                <a:gd name="T27" fmla="*/ 2685 h 77"/>
                <a:gd name="T28" fmla="+- 0 1337 1321"/>
                <a:gd name="T29" fmla="*/ T28 w 77"/>
                <a:gd name="T30" fmla="+- 0 2704 2643"/>
                <a:gd name="T31" fmla="*/ 2704 h 77"/>
                <a:gd name="T32" fmla="+- 0 1321 1321"/>
                <a:gd name="T33" fmla="*/ T32 w 77"/>
                <a:gd name="T34" fmla="+- 0 2719 2643"/>
                <a:gd name="T35" fmla="*/ 2719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76" y="76"/>
                  </a:moveTo>
                  <a:lnTo>
                    <a:pt x="60" y="61"/>
                  </a:lnTo>
                  <a:lnTo>
                    <a:pt x="48" y="42"/>
                  </a:lnTo>
                  <a:lnTo>
                    <a:pt x="41" y="22"/>
                  </a:lnTo>
                  <a:lnTo>
                    <a:pt x="38" y="0"/>
                  </a:lnTo>
                  <a:lnTo>
                    <a:pt x="36" y="22"/>
                  </a:lnTo>
                  <a:lnTo>
                    <a:pt x="28" y="42"/>
                  </a:lnTo>
                  <a:lnTo>
                    <a:pt x="16" y="61"/>
                  </a:lnTo>
                  <a:lnTo>
                    <a:pt x="0" y="76"/>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Line 69">
              <a:extLst>
                <a:ext uri="{FF2B5EF4-FFF2-40B4-BE49-F238E27FC236}">
                  <a16:creationId xmlns:a16="http://schemas.microsoft.com/office/drawing/2014/main" id="{2D94437D-6218-3547-F584-2E5452A45661}"/>
                </a:ext>
              </a:extLst>
            </p:cNvPr>
            <p:cNvSpPr>
              <a:spLocks noChangeShapeType="1"/>
            </p:cNvSpPr>
            <p:nvPr/>
          </p:nvSpPr>
          <p:spPr bwMode="auto">
            <a:xfrm>
              <a:off x="3840" y="2891"/>
              <a:ext cx="0" cy="0"/>
            </a:xfrm>
            <a:prstGeom prst="line">
              <a:avLst/>
            </a:prstGeom>
            <a:noFill/>
            <a:ln w="8268">
              <a:solidFill>
                <a:srgbClr val="1F3863"/>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Freeform 68">
              <a:extLst>
                <a:ext uri="{FF2B5EF4-FFF2-40B4-BE49-F238E27FC236}">
                  <a16:creationId xmlns:a16="http://schemas.microsoft.com/office/drawing/2014/main" id="{FD376468-7C36-FB8F-749D-201587CE9E2E}"/>
                </a:ext>
              </a:extLst>
            </p:cNvPr>
            <p:cNvSpPr>
              <a:spLocks/>
            </p:cNvSpPr>
            <p:nvPr/>
          </p:nvSpPr>
          <p:spPr bwMode="auto">
            <a:xfrm>
              <a:off x="3802" y="2814"/>
              <a:ext cx="77" cy="77"/>
            </a:xfrm>
            <a:custGeom>
              <a:avLst/>
              <a:gdLst>
                <a:gd name="T0" fmla="+- 0 3802 3802"/>
                <a:gd name="T1" fmla="*/ T0 w 77"/>
                <a:gd name="T2" fmla="+- 0 2815 2815"/>
                <a:gd name="T3" fmla="*/ 2815 h 77"/>
                <a:gd name="T4" fmla="+- 0 3818 3802"/>
                <a:gd name="T5" fmla="*/ T4 w 77"/>
                <a:gd name="T6" fmla="+- 0 2830 2815"/>
                <a:gd name="T7" fmla="*/ 2830 h 77"/>
                <a:gd name="T8" fmla="+- 0 3830 3802"/>
                <a:gd name="T9" fmla="*/ T8 w 77"/>
                <a:gd name="T10" fmla="+- 0 2848 2815"/>
                <a:gd name="T11" fmla="*/ 2848 h 77"/>
                <a:gd name="T12" fmla="+- 0 3838 3802"/>
                <a:gd name="T13" fmla="*/ T12 w 77"/>
                <a:gd name="T14" fmla="+- 0 2869 2815"/>
                <a:gd name="T15" fmla="*/ 2869 h 77"/>
                <a:gd name="T16" fmla="+- 0 3840 3802"/>
                <a:gd name="T17" fmla="*/ T16 w 77"/>
                <a:gd name="T18" fmla="+- 0 2891 2815"/>
                <a:gd name="T19" fmla="*/ 2891 h 77"/>
                <a:gd name="T20" fmla="+- 0 3843 3802"/>
                <a:gd name="T21" fmla="*/ T20 w 77"/>
                <a:gd name="T22" fmla="+- 0 2869 2815"/>
                <a:gd name="T23" fmla="*/ 2869 h 77"/>
                <a:gd name="T24" fmla="+- 0 3850 3802"/>
                <a:gd name="T25" fmla="*/ T24 w 77"/>
                <a:gd name="T26" fmla="+- 0 2848 2815"/>
                <a:gd name="T27" fmla="*/ 2848 h 77"/>
                <a:gd name="T28" fmla="+- 0 3862 3802"/>
                <a:gd name="T29" fmla="*/ T28 w 77"/>
                <a:gd name="T30" fmla="+- 0 2830 2815"/>
                <a:gd name="T31" fmla="*/ 2830 h 77"/>
                <a:gd name="T32" fmla="+- 0 3878 3802"/>
                <a:gd name="T33" fmla="*/ T32 w 77"/>
                <a:gd name="T34" fmla="+- 0 2815 2815"/>
                <a:gd name="T35" fmla="*/ 2815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0" y="0"/>
                  </a:moveTo>
                  <a:lnTo>
                    <a:pt x="16" y="15"/>
                  </a:lnTo>
                  <a:lnTo>
                    <a:pt x="28" y="33"/>
                  </a:lnTo>
                  <a:lnTo>
                    <a:pt x="36" y="54"/>
                  </a:lnTo>
                  <a:lnTo>
                    <a:pt x="38" y="76"/>
                  </a:lnTo>
                  <a:lnTo>
                    <a:pt x="41" y="54"/>
                  </a:lnTo>
                  <a:lnTo>
                    <a:pt x="48" y="33"/>
                  </a:lnTo>
                  <a:lnTo>
                    <a:pt x="60" y="15"/>
                  </a:lnTo>
                  <a:lnTo>
                    <a:pt x="76" y="0"/>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Freeform 67">
              <a:extLst>
                <a:ext uri="{FF2B5EF4-FFF2-40B4-BE49-F238E27FC236}">
                  <a16:creationId xmlns:a16="http://schemas.microsoft.com/office/drawing/2014/main" id="{8617EFEB-8514-0703-A01A-51BB692051C2}"/>
                </a:ext>
              </a:extLst>
            </p:cNvPr>
            <p:cNvSpPr>
              <a:spLocks/>
            </p:cNvSpPr>
            <p:nvPr/>
          </p:nvSpPr>
          <p:spPr bwMode="auto">
            <a:xfrm>
              <a:off x="3802" y="2645"/>
              <a:ext cx="77" cy="77"/>
            </a:xfrm>
            <a:custGeom>
              <a:avLst/>
              <a:gdLst>
                <a:gd name="T0" fmla="+- 0 3878 3802"/>
                <a:gd name="T1" fmla="*/ T0 w 77"/>
                <a:gd name="T2" fmla="+- 0 2722 2646"/>
                <a:gd name="T3" fmla="*/ 2722 h 77"/>
                <a:gd name="T4" fmla="+- 0 3862 3802"/>
                <a:gd name="T5" fmla="*/ T4 w 77"/>
                <a:gd name="T6" fmla="+- 0 2707 2646"/>
                <a:gd name="T7" fmla="*/ 2707 h 77"/>
                <a:gd name="T8" fmla="+- 0 3850 3802"/>
                <a:gd name="T9" fmla="*/ T8 w 77"/>
                <a:gd name="T10" fmla="+- 0 2689 2646"/>
                <a:gd name="T11" fmla="*/ 2689 h 77"/>
                <a:gd name="T12" fmla="+- 0 3843 3802"/>
                <a:gd name="T13" fmla="*/ T12 w 77"/>
                <a:gd name="T14" fmla="+- 0 2668 2646"/>
                <a:gd name="T15" fmla="*/ 2668 h 77"/>
                <a:gd name="T16" fmla="+- 0 3840 3802"/>
                <a:gd name="T17" fmla="*/ T16 w 77"/>
                <a:gd name="T18" fmla="+- 0 2646 2646"/>
                <a:gd name="T19" fmla="*/ 2646 h 77"/>
                <a:gd name="T20" fmla="+- 0 3838 3802"/>
                <a:gd name="T21" fmla="*/ T20 w 77"/>
                <a:gd name="T22" fmla="+- 0 2668 2646"/>
                <a:gd name="T23" fmla="*/ 2668 h 77"/>
                <a:gd name="T24" fmla="+- 0 3830 3802"/>
                <a:gd name="T25" fmla="*/ T24 w 77"/>
                <a:gd name="T26" fmla="+- 0 2689 2646"/>
                <a:gd name="T27" fmla="*/ 2689 h 77"/>
                <a:gd name="T28" fmla="+- 0 3818 3802"/>
                <a:gd name="T29" fmla="*/ T28 w 77"/>
                <a:gd name="T30" fmla="+- 0 2707 2646"/>
                <a:gd name="T31" fmla="*/ 2707 h 77"/>
                <a:gd name="T32" fmla="+- 0 3802 3802"/>
                <a:gd name="T33" fmla="*/ T32 w 77"/>
                <a:gd name="T34" fmla="+- 0 2722 2646"/>
                <a:gd name="T35" fmla="*/ 2722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76" y="76"/>
                  </a:moveTo>
                  <a:lnTo>
                    <a:pt x="60" y="61"/>
                  </a:lnTo>
                  <a:lnTo>
                    <a:pt x="48" y="43"/>
                  </a:lnTo>
                  <a:lnTo>
                    <a:pt x="41" y="22"/>
                  </a:lnTo>
                  <a:lnTo>
                    <a:pt x="38" y="0"/>
                  </a:lnTo>
                  <a:lnTo>
                    <a:pt x="36" y="22"/>
                  </a:lnTo>
                  <a:lnTo>
                    <a:pt x="28" y="43"/>
                  </a:lnTo>
                  <a:lnTo>
                    <a:pt x="16" y="61"/>
                  </a:lnTo>
                  <a:lnTo>
                    <a:pt x="0" y="76"/>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Freeform 66">
              <a:extLst>
                <a:ext uri="{FF2B5EF4-FFF2-40B4-BE49-F238E27FC236}">
                  <a16:creationId xmlns:a16="http://schemas.microsoft.com/office/drawing/2014/main" id="{51D34E92-C812-AFAF-2E78-0565CB767FCD}"/>
                </a:ext>
              </a:extLst>
            </p:cNvPr>
            <p:cNvSpPr>
              <a:spLocks/>
            </p:cNvSpPr>
            <p:nvPr/>
          </p:nvSpPr>
          <p:spPr bwMode="auto">
            <a:xfrm>
              <a:off x="29" y="2501"/>
              <a:ext cx="4501" cy="182"/>
            </a:xfrm>
            <a:custGeom>
              <a:avLst/>
              <a:gdLst>
                <a:gd name="T0" fmla="+- 0 4439 29"/>
                <a:gd name="T1" fmla="*/ T0 w 4501"/>
                <a:gd name="T2" fmla="+- 0 2501 2501"/>
                <a:gd name="T3" fmla="*/ 2501 h 182"/>
                <a:gd name="T4" fmla="+- 0 4439 29"/>
                <a:gd name="T5" fmla="*/ T4 w 4501"/>
                <a:gd name="T6" fmla="+- 0 2537 2501"/>
                <a:gd name="T7" fmla="*/ 2537 h 182"/>
                <a:gd name="T8" fmla="+- 0 120 29"/>
                <a:gd name="T9" fmla="*/ T8 w 4501"/>
                <a:gd name="T10" fmla="+- 0 2537 2501"/>
                <a:gd name="T11" fmla="*/ 2537 h 182"/>
                <a:gd name="T12" fmla="+- 0 120 29"/>
                <a:gd name="T13" fmla="*/ T12 w 4501"/>
                <a:gd name="T14" fmla="+- 0 2501 2501"/>
                <a:gd name="T15" fmla="*/ 2501 h 182"/>
                <a:gd name="T16" fmla="+- 0 29 29"/>
                <a:gd name="T17" fmla="*/ T16 w 4501"/>
                <a:gd name="T18" fmla="+- 0 2592 2501"/>
                <a:gd name="T19" fmla="*/ 2592 h 182"/>
                <a:gd name="T20" fmla="+- 0 120 29"/>
                <a:gd name="T21" fmla="*/ T20 w 4501"/>
                <a:gd name="T22" fmla="+- 0 2683 2501"/>
                <a:gd name="T23" fmla="*/ 2683 h 182"/>
                <a:gd name="T24" fmla="+- 0 120 29"/>
                <a:gd name="T25" fmla="*/ T24 w 4501"/>
                <a:gd name="T26" fmla="+- 0 2646 2501"/>
                <a:gd name="T27" fmla="*/ 2646 h 182"/>
                <a:gd name="T28" fmla="+- 0 4439 29"/>
                <a:gd name="T29" fmla="*/ T28 w 4501"/>
                <a:gd name="T30" fmla="+- 0 2646 2501"/>
                <a:gd name="T31" fmla="*/ 2646 h 182"/>
                <a:gd name="T32" fmla="+- 0 4439 29"/>
                <a:gd name="T33" fmla="*/ T32 w 4501"/>
                <a:gd name="T34" fmla="+- 0 2683 2501"/>
                <a:gd name="T35" fmla="*/ 2683 h 182"/>
                <a:gd name="T36" fmla="+- 0 4529 29"/>
                <a:gd name="T37" fmla="*/ T36 w 4501"/>
                <a:gd name="T38" fmla="+- 0 2592 2501"/>
                <a:gd name="T39" fmla="*/ 2592 h 182"/>
                <a:gd name="T40" fmla="+- 0 4439 29"/>
                <a:gd name="T41" fmla="*/ T40 w 4501"/>
                <a:gd name="T42" fmla="+- 0 2501 2501"/>
                <a:gd name="T43" fmla="*/ 2501 h 18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4501" h="182">
                  <a:moveTo>
                    <a:pt x="4410" y="0"/>
                  </a:moveTo>
                  <a:lnTo>
                    <a:pt x="4410" y="36"/>
                  </a:lnTo>
                  <a:lnTo>
                    <a:pt x="91" y="36"/>
                  </a:lnTo>
                  <a:lnTo>
                    <a:pt x="91" y="0"/>
                  </a:lnTo>
                  <a:lnTo>
                    <a:pt x="0" y="91"/>
                  </a:lnTo>
                  <a:lnTo>
                    <a:pt x="91" y="182"/>
                  </a:lnTo>
                  <a:lnTo>
                    <a:pt x="91" y="145"/>
                  </a:lnTo>
                  <a:lnTo>
                    <a:pt x="4410" y="145"/>
                  </a:lnTo>
                  <a:lnTo>
                    <a:pt x="4410" y="182"/>
                  </a:lnTo>
                  <a:lnTo>
                    <a:pt x="4500" y="91"/>
                  </a:lnTo>
                  <a:lnTo>
                    <a:pt x="4410" y="0"/>
                  </a:lnTo>
                  <a:close/>
                </a:path>
              </a:pathLst>
            </a:custGeom>
            <a:solidFill>
              <a:srgbClr val="EC7C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65">
              <a:extLst>
                <a:ext uri="{FF2B5EF4-FFF2-40B4-BE49-F238E27FC236}">
                  <a16:creationId xmlns:a16="http://schemas.microsoft.com/office/drawing/2014/main" id="{620B3386-5C1F-4DCE-8B9D-DB3FCCCABA5F}"/>
                </a:ext>
              </a:extLst>
            </p:cNvPr>
            <p:cNvSpPr>
              <a:spLocks/>
            </p:cNvSpPr>
            <p:nvPr/>
          </p:nvSpPr>
          <p:spPr bwMode="auto">
            <a:xfrm>
              <a:off x="29" y="2501"/>
              <a:ext cx="4501" cy="182"/>
            </a:xfrm>
            <a:custGeom>
              <a:avLst/>
              <a:gdLst>
                <a:gd name="T0" fmla="+- 0 120 29"/>
                <a:gd name="T1" fmla="*/ T0 w 4501"/>
                <a:gd name="T2" fmla="+- 0 2537 2501"/>
                <a:gd name="T3" fmla="*/ 2537 h 182"/>
                <a:gd name="T4" fmla="+- 0 120 29"/>
                <a:gd name="T5" fmla="*/ T4 w 4501"/>
                <a:gd name="T6" fmla="+- 0 2501 2501"/>
                <a:gd name="T7" fmla="*/ 2501 h 182"/>
                <a:gd name="T8" fmla="+- 0 29 29"/>
                <a:gd name="T9" fmla="*/ T8 w 4501"/>
                <a:gd name="T10" fmla="+- 0 2592 2501"/>
                <a:gd name="T11" fmla="*/ 2592 h 182"/>
                <a:gd name="T12" fmla="+- 0 120 29"/>
                <a:gd name="T13" fmla="*/ T12 w 4501"/>
                <a:gd name="T14" fmla="+- 0 2683 2501"/>
                <a:gd name="T15" fmla="*/ 2683 h 182"/>
                <a:gd name="T16" fmla="+- 0 120 29"/>
                <a:gd name="T17" fmla="*/ T16 w 4501"/>
                <a:gd name="T18" fmla="+- 0 2646 2501"/>
                <a:gd name="T19" fmla="*/ 2646 h 182"/>
                <a:gd name="T20" fmla="+- 0 4439 29"/>
                <a:gd name="T21" fmla="*/ T20 w 4501"/>
                <a:gd name="T22" fmla="+- 0 2646 2501"/>
                <a:gd name="T23" fmla="*/ 2646 h 182"/>
                <a:gd name="T24" fmla="+- 0 4439 29"/>
                <a:gd name="T25" fmla="*/ T24 w 4501"/>
                <a:gd name="T26" fmla="+- 0 2683 2501"/>
                <a:gd name="T27" fmla="*/ 2683 h 182"/>
                <a:gd name="T28" fmla="+- 0 4529 29"/>
                <a:gd name="T29" fmla="*/ T28 w 4501"/>
                <a:gd name="T30" fmla="+- 0 2592 2501"/>
                <a:gd name="T31" fmla="*/ 2592 h 182"/>
                <a:gd name="T32" fmla="+- 0 4439 29"/>
                <a:gd name="T33" fmla="*/ T32 w 4501"/>
                <a:gd name="T34" fmla="+- 0 2501 2501"/>
                <a:gd name="T35" fmla="*/ 2501 h 182"/>
                <a:gd name="T36" fmla="+- 0 4439 29"/>
                <a:gd name="T37" fmla="*/ T36 w 4501"/>
                <a:gd name="T38" fmla="+- 0 2537 2501"/>
                <a:gd name="T39" fmla="*/ 2537 h 182"/>
                <a:gd name="T40" fmla="+- 0 120 29"/>
                <a:gd name="T41" fmla="*/ T40 w 4501"/>
                <a:gd name="T42" fmla="+- 0 2537 2501"/>
                <a:gd name="T43" fmla="*/ 2537 h 18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4501" h="182">
                  <a:moveTo>
                    <a:pt x="91" y="36"/>
                  </a:moveTo>
                  <a:lnTo>
                    <a:pt x="91" y="0"/>
                  </a:lnTo>
                  <a:lnTo>
                    <a:pt x="0" y="91"/>
                  </a:lnTo>
                  <a:lnTo>
                    <a:pt x="91" y="182"/>
                  </a:lnTo>
                  <a:lnTo>
                    <a:pt x="91" y="145"/>
                  </a:lnTo>
                  <a:lnTo>
                    <a:pt x="4410" y="145"/>
                  </a:lnTo>
                  <a:lnTo>
                    <a:pt x="4410" y="182"/>
                  </a:lnTo>
                  <a:lnTo>
                    <a:pt x="4500" y="91"/>
                  </a:lnTo>
                  <a:lnTo>
                    <a:pt x="4410" y="0"/>
                  </a:lnTo>
                  <a:lnTo>
                    <a:pt x="4410" y="36"/>
                  </a:lnTo>
                  <a:lnTo>
                    <a:pt x="91" y="36"/>
                  </a:lnTo>
                  <a:close/>
                </a:path>
              </a:pathLst>
            </a:custGeom>
            <a:noFill/>
            <a:ln w="4140">
              <a:solidFill>
                <a:srgbClr val="5B9BD4"/>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112" name="Picture 64">
              <a:extLst>
                <a:ext uri="{FF2B5EF4-FFF2-40B4-BE49-F238E27FC236}">
                  <a16:creationId xmlns:a16="http://schemas.microsoft.com/office/drawing/2014/main" id="{87486901-6C5A-86D2-4FE9-E17BD92AB2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 y="2285"/>
              <a:ext cx="1251" cy="399"/>
            </a:xfrm>
            <a:prstGeom prst="rect">
              <a:avLst/>
            </a:prstGeom>
            <a:noFill/>
            <a:extLst>
              <a:ext uri="{909E8E84-426E-40DD-AFC4-6F175D3DCCD1}">
                <a14:hiddenFill xmlns:a14="http://schemas.microsoft.com/office/drawing/2010/main">
                  <a:solidFill>
                    <a:srgbClr val="FFFFFF"/>
                  </a:solidFill>
                </a14:hiddenFill>
              </a:ext>
            </a:extLst>
          </p:spPr>
        </p:pic>
        <p:sp>
          <p:nvSpPr>
            <p:cNvPr id="22" name="Line 63">
              <a:extLst>
                <a:ext uri="{FF2B5EF4-FFF2-40B4-BE49-F238E27FC236}">
                  <a16:creationId xmlns:a16="http://schemas.microsoft.com/office/drawing/2014/main" id="{42C10F95-0016-EC73-FFFB-9EA65321966A}"/>
                </a:ext>
              </a:extLst>
            </p:cNvPr>
            <p:cNvSpPr>
              <a:spLocks noChangeShapeType="1"/>
            </p:cNvSpPr>
            <p:nvPr/>
          </p:nvSpPr>
          <p:spPr bwMode="auto">
            <a:xfrm>
              <a:off x="3032" y="2897"/>
              <a:ext cx="0" cy="0"/>
            </a:xfrm>
            <a:prstGeom prst="line">
              <a:avLst/>
            </a:prstGeom>
            <a:noFill/>
            <a:ln w="8268">
              <a:solidFill>
                <a:srgbClr val="1F3863"/>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3" name="Freeform 62">
              <a:extLst>
                <a:ext uri="{FF2B5EF4-FFF2-40B4-BE49-F238E27FC236}">
                  <a16:creationId xmlns:a16="http://schemas.microsoft.com/office/drawing/2014/main" id="{B847FA78-4D25-8525-997E-348BDC697BC8}"/>
                </a:ext>
              </a:extLst>
            </p:cNvPr>
            <p:cNvSpPr>
              <a:spLocks/>
            </p:cNvSpPr>
            <p:nvPr/>
          </p:nvSpPr>
          <p:spPr bwMode="auto">
            <a:xfrm>
              <a:off x="2994" y="2820"/>
              <a:ext cx="77" cy="77"/>
            </a:xfrm>
            <a:custGeom>
              <a:avLst/>
              <a:gdLst>
                <a:gd name="T0" fmla="+- 0 2994 2994"/>
                <a:gd name="T1" fmla="*/ T0 w 77"/>
                <a:gd name="T2" fmla="+- 0 2821 2821"/>
                <a:gd name="T3" fmla="*/ 2821 h 77"/>
                <a:gd name="T4" fmla="+- 0 3010 2994"/>
                <a:gd name="T5" fmla="*/ T4 w 77"/>
                <a:gd name="T6" fmla="+- 0 2836 2821"/>
                <a:gd name="T7" fmla="*/ 2836 h 77"/>
                <a:gd name="T8" fmla="+- 0 3022 2994"/>
                <a:gd name="T9" fmla="*/ T8 w 77"/>
                <a:gd name="T10" fmla="+- 0 2855 2821"/>
                <a:gd name="T11" fmla="*/ 2855 h 77"/>
                <a:gd name="T12" fmla="+- 0 3030 2994"/>
                <a:gd name="T13" fmla="*/ T12 w 77"/>
                <a:gd name="T14" fmla="+- 0 2875 2821"/>
                <a:gd name="T15" fmla="*/ 2875 h 77"/>
                <a:gd name="T16" fmla="+- 0 3032 2994"/>
                <a:gd name="T17" fmla="*/ T16 w 77"/>
                <a:gd name="T18" fmla="+- 0 2897 2821"/>
                <a:gd name="T19" fmla="*/ 2897 h 77"/>
                <a:gd name="T20" fmla="+- 0 3035 2994"/>
                <a:gd name="T21" fmla="*/ T20 w 77"/>
                <a:gd name="T22" fmla="+- 0 2875 2821"/>
                <a:gd name="T23" fmla="*/ 2875 h 77"/>
                <a:gd name="T24" fmla="+- 0 3043 2994"/>
                <a:gd name="T25" fmla="*/ T24 w 77"/>
                <a:gd name="T26" fmla="+- 0 2855 2821"/>
                <a:gd name="T27" fmla="*/ 2855 h 77"/>
                <a:gd name="T28" fmla="+- 0 3055 2994"/>
                <a:gd name="T29" fmla="*/ T28 w 77"/>
                <a:gd name="T30" fmla="+- 0 2836 2821"/>
                <a:gd name="T31" fmla="*/ 2836 h 77"/>
                <a:gd name="T32" fmla="+- 0 3071 2994"/>
                <a:gd name="T33" fmla="*/ T32 w 77"/>
                <a:gd name="T34" fmla="+- 0 2821 2821"/>
                <a:gd name="T35" fmla="*/ 2821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0" y="0"/>
                  </a:moveTo>
                  <a:lnTo>
                    <a:pt x="16" y="15"/>
                  </a:lnTo>
                  <a:lnTo>
                    <a:pt x="28" y="34"/>
                  </a:lnTo>
                  <a:lnTo>
                    <a:pt x="36" y="54"/>
                  </a:lnTo>
                  <a:lnTo>
                    <a:pt x="38" y="76"/>
                  </a:lnTo>
                  <a:lnTo>
                    <a:pt x="41" y="54"/>
                  </a:lnTo>
                  <a:lnTo>
                    <a:pt x="49" y="34"/>
                  </a:lnTo>
                  <a:lnTo>
                    <a:pt x="61" y="15"/>
                  </a:lnTo>
                  <a:lnTo>
                    <a:pt x="77" y="0"/>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Freeform 61">
              <a:extLst>
                <a:ext uri="{FF2B5EF4-FFF2-40B4-BE49-F238E27FC236}">
                  <a16:creationId xmlns:a16="http://schemas.microsoft.com/office/drawing/2014/main" id="{78D01F08-756E-9985-2BB2-9BDDFFB62FB3}"/>
                </a:ext>
              </a:extLst>
            </p:cNvPr>
            <p:cNvSpPr>
              <a:spLocks/>
            </p:cNvSpPr>
            <p:nvPr/>
          </p:nvSpPr>
          <p:spPr bwMode="auto">
            <a:xfrm>
              <a:off x="2994" y="2652"/>
              <a:ext cx="77" cy="77"/>
            </a:xfrm>
            <a:custGeom>
              <a:avLst/>
              <a:gdLst>
                <a:gd name="T0" fmla="+- 0 3071 2994"/>
                <a:gd name="T1" fmla="*/ T0 w 77"/>
                <a:gd name="T2" fmla="+- 0 2729 2652"/>
                <a:gd name="T3" fmla="*/ 2729 h 77"/>
                <a:gd name="T4" fmla="+- 0 3055 2994"/>
                <a:gd name="T5" fmla="*/ T4 w 77"/>
                <a:gd name="T6" fmla="+- 0 2713 2652"/>
                <a:gd name="T7" fmla="*/ 2713 h 77"/>
                <a:gd name="T8" fmla="+- 0 3043 2994"/>
                <a:gd name="T9" fmla="*/ T8 w 77"/>
                <a:gd name="T10" fmla="+- 0 2695 2652"/>
                <a:gd name="T11" fmla="*/ 2695 h 77"/>
                <a:gd name="T12" fmla="+- 0 3035 2994"/>
                <a:gd name="T13" fmla="*/ T12 w 77"/>
                <a:gd name="T14" fmla="+- 0 2674 2652"/>
                <a:gd name="T15" fmla="*/ 2674 h 77"/>
                <a:gd name="T16" fmla="+- 0 3032 2994"/>
                <a:gd name="T17" fmla="*/ T16 w 77"/>
                <a:gd name="T18" fmla="+- 0 2652 2652"/>
                <a:gd name="T19" fmla="*/ 2652 h 77"/>
                <a:gd name="T20" fmla="+- 0 3030 2994"/>
                <a:gd name="T21" fmla="*/ T20 w 77"/>
                <a:gd name="T22" fmla="+- 0 2674 2652"/>
                <a:gd name="T23" fmla="*/ 2674 h 77"/>
                <a:gd name="T24" fmla="+- 0 3022 2994"/>
                <a:gd name="T25" fmla="*/ T24 w 77"/>
                <a:gd name="T26" fmla="+- 0 2695 2652"/>
                <a:gd name="T27" fmla="*/ 2695 h 77"/>
                <a:gd name="T28" fmla="+- 0 3010 2994"/>
                <a:gd name="T29" fmla="*/ T28 w 77"/>
                <a:gd name="T30" fmla="+- 0 2713 2652"/>
                <a:gd name="T31" fmla="*/ 2713 h 77"/>
                <a:gd name="T32" fmla="+- 0 2994 2994"/>
                <a:gd name="T33" fmla="*/ T32 w 77"/>
                <a:gd name="T34" fmla="+- 0 2729 2652"/>
                <a:gd name="T35" fmla="*/ 2729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77" y="77"/>
                  </a:moveTo>
                  <a:lnTo>
                    <a:pt x="61" y="61"/>
                  </a:lnTo>
                  <a:lnTo>
                    <a:pt x="49" y="43"/>
                  </a:lnTo>
                  <a:lnTo>
                    <a:pt x="41" y="22"/>
                  </a:lnTo>
                  <a:lnTo>
                    <a:pt x="38" y="0"/>
                  </a:lnTo>
                  <a:lnTo>
                    <a:pt x="36" y="22"/>
                  </a:lnTo>
                  <a:lnTo>
                    <a:pt x="28" y="43"/>
                  </a:lnTo>
                  <a:lnTo>
                    <a:pt x="16" y="61"/>
                  </a:lnTo>
                  <a:lnTo>
                    <a:pt x="0" y="77"/>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5" name="Line 60">
              <a:extLst>
                <a:ext uri="{FF2B5EF4-FFF2-40B4-BE49-F238E27FC236}">
                  <a16:creationId xmlns:a16="http://schemas.microsoft.com/office/drawing/2014/main" id="{E7A90613-B764-F7A6-4D96-ABCC5A7D7B02}"/>
                </a:ext>
              </a:extLst>
            </p:cNvPr>
            <p:cNvSpPr>
              <a:spLocks noChangeShapeType="1"/>
            </p:cNvSpPr>
            <p:nvPr/>
          </p:nvSpPr>
          <p:spPr bwMode="auto">
            <a:xfrm>
              <a:off x="609" y="2891"/>
              <a:ext cx="0" cy="0"/>
            </a:xfrm>
            <a:prstGeom prst="line">
              <a:avLst/>
            </a:prstGeom>
            <a:noFill/>
            <a:ln w="8268">
              <a:solidFill>
                <a:srgbClr val="1F3863"/>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6" name="Freeform 59">
              <a:extLst>
                <a:ext uri="{FF2B5EF4-FFF2-40B4-BE49-F238E27FC236}">
                  <a16:creationId xmlns:a16="http://schemas.microsoft.com/office/drawing/2014/main" id="{0EEAAD02-FDDD-A3F2-65EB-9A1059D575B2}"/>
                </a:ext>
              </a:extLst>
            </p:cNvPr>
            <p:cNvSpPr>
              <a:spLocks/>
            </p:cNvSpPr>
            <p:nvPr/>
          </p:nvSpPr>
          <p:spPr bwMode="auto">
            <a:xfrm>
              <a:off x="571" y="2814"/>
              <a:ext cx="77" cy="77"/>
            </a:xfrm>
            <a:custGeom>
              <a:avLst/>
              <a:gdLst>
                <a:gd name="T0" fmla="+- 0 571 571"/>
                <a:gd name="T1" fmla="*/ T0 w 77"/>
                <a:gd name="T2" fmla="+- 0 2815 2815"/>
                <a:gd name="T3" fmla="*/ 2815 h 77"/>
                <a:gd name="T4" fmla="+- 0 587 571"/>
                <a:gd name="T5" fmla="*/ T4 w 77"/>
                <a:gd name="T6" fmla="+- 0 2830 2815"/>
                <a:gd name="T7" fmla="*/ 2830 h 77"/>
                <a:gd name="T8" fmla="+- 0 599 571"/>
                <a:gd name="T9" fmla="*/ T8 w 77"/>
                <a:gd name="T10" fmla="+- 0 2848 2815"/>
                <a:gd name="T11" fmla="*/ 2848 h 77"/>
                <a:gd name="T12" fmla="+- 0 607 571"/>
                <a:gd name="T13" fmla="*/ T12 w 77"/>
                <a:gd name="T14" fmla="+- 0 2869 2815"/>
                <a:gd name="T15" fmla="*/ 2869 h 77"/>
                <a:gd name="T16" fmla="+- 0 609 571"/>
                <a:gd name="T17" fmla="*/ T16 w 77"/>
                <a:gd name="T18" fmla="+- 0 2891 2815"/>
                <a:gd name="T19" fmla="*/ 2891 h 77"/>
                <a:gd name="T20" fmla="+- 0 612 571"/>
                <a:gd name="T21" fmla="*/ T20 w 77"/>
                <a:gd name="T22" fmla="+- 0 2869 2815"/>
                <a:gd name="T23" fmla="*/ 2869 h 77"/>
                <a:gd name="T24" fmla="+- 0 619 571"/>
                <a:gd name="T25" fmla="*/ T24 w 77"/>
                <a:gd name="T26" fmla="+- 0 2848 2815"/>
                <a:gd name="T27" fmla="*/ 2848 h 77"/>
                <a:gd name="T28" fmla="+- 0 631 571"/>
                <a:gd name="T29" fmla="*/ T28 w 77"/>
                <a:gd name="T30" fmla="+- 0 2830 2815"/>
                <a:gd name="T31" fmla="*/ 2830 h 77"/>
                <a:gd name="T32" fmla="+- 0 647 571"/>
                <a:gd name="T33" fmla="*/ T32 w 77"/>
                <a:gd name="T34" fmla="+- 0 2815 2815"/>
                <a:gd name="T35" fmla="*/ 2815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0" y="0"/>
                  </a:moveTo>
                  <a:lnTo>
                    <a:pt x="16" y="15"/>
                  </a:lnTo>
                  <a:lnTo>
                    <a:pt x="28" y="33"/>
                  </a:lnTo>
                  <a:lnTo>
                    <a:pt x="36" y="54"/>
                  </a:lnTo>
                  <a:lnTo>
                    <a:pt x="38" y="76"/>
                  </a:lnTo>
                  <a:lnTo>
                    <a:pt x="41" y="54"/>
                  </a:lnTo>
                  <a:lnTo>
                    <a:pt x="48" y="33"/>
                  </a:lnTo>
                  <a:lnTo>
                    <a:pt x="60" y="15"/>
                  </a:lnTo>
                  <a:lnTo>
                    <a:pt x="76" y="0"/>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7" name="Freeform 58">
              <a:extLst>
                <a:ext uri="{FF2B5EF4-FFF2-40B4-BE49-F238E27FC236}">
                  <a16:creationId xmlns:a16="http://schemas.microsoft.com/office/drawing/2014/main" id="{4319136A-95CB-D2C6-2BC0-815F186A409F}"/>
                </a:ext>
              </a:extLst>
            </p:cNvPr>
            <p:cNvSpPr>
              <a:spLocks/>
            </p:cNvSpPr>
            <p:nvPr/>
          </p:nvSpPr>
          <p:spPr bwMode="auto">
            <a:xfrm>
              <a:off x="571" y="2645"/>
              <a:ext cx="77" cy="77"/>
            </a:xfrm>
            <a:custGeom>
              <a:avLst/>
              <a:gdLst>
                <a:gd name="T0" fmla="+- 0 647 571"/>
                <a:gd name="T1" fmla="*/ T0 w 77"/>
                <a:gd name="T2" fmla="+- 0 2722 2646"/>
                <a:gd name="T3" fmla="*/ 2722 h 77"/>
                <a:gd name="T4" fmla="+- 0 631 571"/>
                <a:gd name="T5" fmla="*/ T4 w 77"/>
                <a:gd name="T6" fmla="+- 0 2707 2646"/>
                <a:gd name="T7" fmla="*/ 2707 h 77"/>
                <a:gd name="T8" fmla="+- 0 619 571"/>
                <a:gd name="T9" fmla="*/ T8 w 77"/>
                <a:gd name="T10" fmla="+- 0 2689 2646"/>
                <a:gd name="T11" fmla="*/ 2689 h 77"/>
                <a:gd name="T12" fmla="+- 0 612 571"/>
                <a:gd name="T13" fmla="*/ T12 w 77"/>
                <a:gd name="T14" fmla="+- 0 2668 2646"/>
                <a:gd name="T15" fmla="*/ 2668 h 77"/>
                <a:gd name="T16" fmla="+- 0 609 571"/>
                <a:gd name="T17" fmla="*/ T16 w 77"/>
                <a:gd name="T18" fmla="+- 0 2646 2646"/>
                <a:gd name="T19" fmla="*/ 2646 h 77"/>
                <a:gd name="T20" fmla="+- 0 607 571"/>
                <a:gd name="T21" fmla="*/ T20 w 77"/>
                <a:gd name="T22" fmla="+- 0 2668 2646"/>
                <a:gd name="T23" fmla="*/ 2668 h 77"/>
                <a:gd name="T24" fmla="+- 0 599 571"/>
                <a:gd name="T25" fmla="*/ T24 w 77"/>
                <a:gd name="T26" fmla="+- 0 2689 2646"/>
                <a:gd name="T27" fmla="*/ 2689 h 77"/>
                <a:gd name="T28" fmla="+- 0 587 571"/>
                <a:gd name="T29" fmla="*/ T28 w 77"/>
                <a:gd name="T30" fmla="+- 0 2707 2646"/>
                <a:gd name="T31" fmla="*/ 2707 h 77"/>
                <a:gd name="T32" fmla="+- 0 571 571"/>
                <a:gd name="T33" fmla="*/ T32 w 77"/>
                <a:gd name="T34" fmla="+- 0 2722 2646"/>
                <a:gd name="T35" fmla="*/ 2722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76" y="76"/>
                  </a:moveTo>
                  <a:lnTo>
                    <a:pt x="60" y="61"/>
                  </a:lnTo>
                  <a:lnTo>
                    <a:pt x="48" y="43"/>
                  </a:lnTo>
                  <a:lnTo>
                    <a:pt x="41" y="22"/>
                  </a:lnTo>
                  <a:lnTo>
                    <a:pt x="38" y="0"/>
                  </a:lnTo>
                  <a:lnTo>
                    <a:pt x="36" y="22"/>
                  </a:lnTo>
                  <a:lnTo>
                    <a:pt x="28" y="43"/>
                  </a:lnTo>
                  <a:lnTo>
                    <a:pt x="16" y="61"/>
                  </a:lnTo>
                  <a:lnTo>
                    <a:pt x="0" y="76"/>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Line 57">
              <a:extLst>
                <a:ext uri="{FF2B5EF4-FFF2-40B4-BE49-F238E27FC236}">
                  <a16:creationId xmlns:a16="http://schemas.microsoft.com/office/drawing/2014/main" id="{3435739E-8965-4176-AADC-972B1118AB21}"/>
                </a:ext>
              </a:extLst>
            </p:cNvPr>
            <p:cNvSpPr>
              <a:spLocks noChangeShapeType="1"/>
            </p:cNvSpPr>
            <p:nvPr/>
          </p:nvSpPr>
          <p:spPr bwMode="auto">
            <a:xfrm>
              <a:off x="840" y="2530"/>
              <a:ext cx="0" cy="0"/>
            </a:xfrm>
            <a:prstGeom prst="line">
              <a:avLst/>
            </a:prstGeom>
            <a:noFill/>
            <a:ln w="8268">
              <a:solidFill>
                <a:srgbClr val="1F3863"/>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Freeform 56">
              <a:extLst>
                <a:ext uri="{FF2B5EF4-FFF2-40B4-BE49-F238E27FC236}">
                  <a16:creationId xmlns:a16="http://schemas.microsoft.com/office/drawing/2014/main" id="{0EEF7986-DE45-B9F7-7BAC-9558C0FA1DED}"/>
                </a:ext>
              </a:extLst>
            </p:cNvPr>
            <p:cNvSpPr>
              <a:spLocks/>
            </p:cNvSpPr>
            <p:nvPr/>
          </p:nvSpPr>
          <p:spPr bwMode="auto">
            <a:xfrm>
              <a:off x="801" y="2454"/>
              <a:ext cx="77" cy="77"/>
            </a:xfrm>
            <a:custGeom>
              <a:avLst/>
              <a:gdLst>
                <a:gd name="T0" fmla="+- 0 802 802"/>
                <a:gd name="T1" fmla="*/ T0 w 77"/>
                <a:gd name="T2" fmla="+- 0 2454 2454"/>
                <a:gd name="T3" fmla="*/ 2454 h 77"/>
                <a:gd name="T4" fmla="+- 0 818 802"/>
                <a:gd name="T5" fmla="*/ T4 w 77"/>
                <a:gd name="T6" fmla="+- 0 2469 2454"/>
                <a:gd name="T7" fmla="*/ 2469 h 77"/>
                <a:gd name="T8" fmla="+- 0 830 802"/>
                <a:gd name="T9" fmla="*/ T8 w 77"/>
                <a:gd name="T10" fmla="+- 0 2488 2454"/>
                <a:gd name="T11" fmla="*/ 2488 h 77"/>
                <a:gd name="T12" fmla="+- 0 837 802"/>
                <a:gd name="T13" fmla="*/ T12 w 77"/>
                <a:gd name="T14" fmla="+- 0 2508 2454"/>
                <a:gd name="T15" fmla="*/ 2508 h 77"/>
                <a:gd name="T16" fmla="+- 0 840 802"/>
                <a:gd name="T17" fmla="*/ T16 w 77"/>
                <a:gd name="T18" fmla="+- 0 2530 2454"/>
                <a:gd name="T19" fmla="*/ 2530 h 77"/>
                <a:gd name="T20" fmla="+- 0 843 802"/>
                <a:gd name="T21" fmla="*/ T20 w 77"/>
                <a:gd name="T22" fmla="+- 0 2508 2454"/>
                <a:gd name="T23" fmla="*/ 2508 h 77"/>
                <a:gd name="T24" fmla="+- 0 850 802"/>
                <a:gd name="T25" fmla="*/ T24 w 77"/>
                <a:gd name="T26" fmla="+- 0 2488 2454"/>
                <a:gd name="T27" fmla="*/ 2488 h 77"/>
                <a:gd name="T28" fmla="+- 0 862 802"/>
                <a:gd name="T29" fmla="*/ T28 w 77"/>
                <a:gd name="T30" fmla="+- 0 2469 2454"/>
                <a:gd name="T31" fmla="*/ 2469 h 77"/>
                <a:gd name="T32" fmla="+- 0 878 802"/>
                <a:gd name="T33" fmla="*/ T32 w 77"/>
                <a:gd name="T34" fmla="+- 0 2454 2454"/>
                <a:gd name="T35" fmla="*/ 2454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0" y="0"/>
                  </a:moveTo>
                  <a:lnTo>
                    <a:pt x="16" y="15"/>
                  </a:lnTo>
                  <a:lnTo>
                    <a:pt x="28" y="34"/>
                  </a:lnTo>
                  <a:lnTo>
                    <a:pt x="35" y="54"/>
                  </a:lnTo>
                  <a:lnTo>
                    <a:pt x="38" y="76"/>
                  </a:lnTo>
                  <a:lnTo>
                    <a:pt x="41" y="54"/>
                  </a:lnTo>
                  <a:lnTo>
                    <a:pt x="48" y="34"/>
                  </a:lnTo>
                  <a:lnTo>
                    <a:pt x="60" y="15"/>
                  </a:lnTo>
                  <a:lnTo>
                    <a:pt x="76" y="0"/>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0" name="Freeform 55">
              <a:extLst>
                <a:ext uri="{FF2B5EF4-FFF2-40B4-BE49-F238E27FC236}">
                  <a16:creationId xmlns:a16="http://schemas.microsoft.com/office/drawing/2014/main" id="{79C58D87-53CA-1560-6F6D-115795E88172}"/>
                </a:ext>
              </a:extLst>
            </p:cNvPr>
            <p:cNvSpPr>
              <a:spLocks/>
            </p:cNvSpPr>
            <p:nvPr/>
          </p:nvSpPr>
          <p:spPr bwMode="auto">
            <a:xfrm>
              <a:off x="801" y="2285"/>
              <a:ext cx="77" cy="77"/>
            </a:xfrm>
            <a:custGeom>
              <a:avLst/>
              <a:gdLst>
                <a:gd name="T0" fmla="+- 0 878 802"/>
                <a:gd name="T1" fmla="*/ T0 w 77"/>
                <a:gd name="T2" fmla="+- 0 2362 2285"/>
                <a:gd name="T3" fmla="*/ 2362 h 77"/>
                <a:gd name="T4" fmla="+- 0 862 802"/>
                <a:gd name="T5" fmla="*/ T4 w 77"/>
                <a:gd name="T6" fmla="+- 0 2346 2285"/>
                <a:gd name="T7" fmla="*/ 2346 h 77"/>
                <a:gd name="T8" fmla="+- 0 850 802"/>
                <a:gd name="T9" fmla="*/ T8 w 77"/>
                <a:gd name="T10" fmla="+- 0 2328 2285"/>
                <a:gd name="T11" fmla="*/ 2328 h 77"/>
                <a:gd name="T12" fmla="+- 0 843 802"/>
                <a:gd name="T13" fmla="*/ T12 w 77"/>
                <a:gd name="T14" fmla="+- 0 2307 2285"/>
                <a:gd name="T15" fmla="*/ 2307 h 77"/>
                <a:gd name="T16" fmla="+- 0 840 802"/>
                <a:gd name="T17" fmla="*/ T16 w 77"/>
                <a:gd name="T18" fmla="+- 0 2285 2285"/>
                <a:gd name="T19" fmla="*/ 2285 h 77"/>
                <a:gd name="T20" fmla="+- 0 837 802"/>
                <a:gd name="T21" fmla="*/ T20 w 77"/>
                <a:gd name="T22" fmla="+- 0 2307 2285"/>
                <a:gd name="T23" fmla="*/ 2307 h 77"/>
                <a:gd name="T24" fmla="+- 0 830 802"/>
                <a:gd name="T25" fmla="*/ T24 w 77"/>
                <a:gd name="T26" fmla="+- 0 2328 2285"/>
                <a:gd name="T27" fmla="*/ 2328 h 77"/>
                <a:gd name="T28" fmla="+- 0 818 802"/>
                <a:gd name="T29" fmla="*/ T28 w 77"/>
                <a:gd name="T30" fmla="+- 0 2346 2285"/>
                <a:gd name="T31" fmla="*/ 2346 h 77"/>
                <a:gd name="T32" fmla="+- 0 802 802"/>
                <a:gd name="T33" fmla="*/ T32 w 77"/>
                <a:gd name="T34" fmla="+- 0 2362 2285"/>
                <a:gd name="T35" fmla="*/ 2362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76" y="77"/>
                  </a:moveTo>
                  <a:lnTo>
                    <a:pt x="60" y="61"/>
                  </a:lnTo>
                  <a:lnTo>
                    <a:pt x="48" y="43"/>
                  </a:lnTo>
                  <a:lnTo>
                    <a:pt x="41" y="22"/>
                  </a:lnTo>
                  <a:lnTo>
                    <a:pt x="38" y="0"/>
                  </a:lnTo>
                  <a:lnTo>
                    <a:pt x="35" y="22"/>
                  </a:lnTo>
                  <a:lnTo>
                    <a:pt x="28" y="43"/>
                  </a:lnTo>
                  <a:lnTo>
                    <a:pt x="16" y="61"/>
                  </a:lnTo>
                  <a:lnTo>
                    <a:pt x="0" y="77"/>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Line 54">
              <a:extLst>
                <a:ext uri="{FF2B5EF4-FFF2-40B4-BE49-F238E27FC236}">
                  <a16:creationId xmlns:a16="http://schemas.microsoft.com/office/drawing/2014/main" id="{8E464677-7768-EA68-0737-3B82651B0227}"/>
                </a:ext>
              </a:extLst>
            </p:cNvPr>
            <p:cNvSpPr>
              <a:spLocks noChangeShapeType="1"/>
            </p:cNvSpPr>
            <p:nvPr/>
          </p:nvSpPr>
          <p:spPr bwMode="auto">
            <a:xfrm>
              <a:off x="1532" y="2530"/>
              <a:ext cx="0" cy="0"/>
            </a:xfrm>
            <a:prstGeom prst="line">
              <a:avLst/>
            </a:prstGeom>
            <a:noFill/>
            <a:ln w="8268">
              <a:solidFill>
                <a:srgbClr val="1F3863"/>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2" name="Freeform 53">
              <a:extLst>
                <a:ext uri="{FF2B5EF4-FFF2-40B4-BE49-F238E27FC236}">
                  <a16:creationId xmlns:a16="http://schemas.microsoft.com/office/drawing/2014/main" id="{F0794F81-FAE7-DE87-A092-39EB352C743A}"/>
                </a:ext>
              </a:extLst>
            </p:cNvPr>
            <p:cNvSpPr>
              <a:spLocks/>
            </p:cNvSpPr>
            <p:nvPr/>
          </p:nvSpPr>
          <p:spPr bwMode="auto">
            <a:xfrm>
              <a:off x="1494" y="2454"/>
              <a:ext cx="77" cy="77"/>
            </a:xfrm>
            <a:custGeom>
              <a:avLst/>
              <a:gdLst>
                <a:gd name="T0" fmla="+- 0 1494 1494"/>
                <a:gd name="T1" fmla="*/ T0 w 77"/>
                <a:gd name="T2" fmla="+- 0 2454 2454"/>
                <a:gd name="T3" fmla="*/ 2454 h 77"/>
                <a:gd name="T4" fmla="+- 0 1510 1494"/>
                <a:gd name="T5" fmla="*/ T4 w 77"/>
                <a:gd name="T6" fmla="+- 0 2469 2454"/>
                <a:gd name="T7" fmla="*/ 2469 h 77"/>
                <a:gd name="T8" fmla="+- 0 1522 1494"/>
                <a:gd name="T9" fmla="*/ T8 w 77"/>
                <a:gd name="T10" fmla="+- 0 2488 2454"/>
                <a:gd name="T11" fmla="*/ 2488 h 77"/>
                <a:gd name="T12" fmla="+- 0 1530 1494"/>
                <a:gd name="T13" fmla="*/ T12 w 77"/>
                <a:gd name="T14" fmla="+- 0 2508 2454"/>
                <a:gd name="T15" fmla="*/ 2508 h 77"/>
                <a:gd name="T16" fmla="+- 0 1532 1494"/>
                <a:gd name="T17" fmla="*/ T16 w 77"/>
                <a:gd name="T18" fmla="+- 0 2530 2454"/>
                <a:gd name="T19" fmla="*/ 2530 h 77"/>
                <a:gd name="T20" fmla="+- 0 1535 1494"/>
                <a:gd name="T21" fmla="*/ T20 w 77"/>
                <a:gd name="T22" fmla="+- 0 2508 2454"/>
                <a:gd name="T23" fmla="*/ 2508 h 77"/>
                <a:gd name="T24" fmla="+- 0 1542 1494"/>
                <a:gd name="T25" fmla="*/ T24 w 77"/>
                <a:gd name="T26" fmla="+- 0 2488 2454"/>
                <a:gd name="T27" fmla="*/ 2488 h 77"/>
                <a:gd name="T28" fmla="+- 0 1554 1494"/>
                <a:gd name="T29" fmla="*/ T28 w 77"/>
                <a:gd name="T30" fmla="+- 0 2469 2454"/>
                <a:gd name="T31" fmla="*/ 2469 h 77"/>
                <a:gd name="T32" fmla="+- 0 1571 1494"/>
                <a:gd name="T33" fmla="*/ T32 w 77"/>
                <a:gd name="T34" fmla="+- 0 2454 2454"/>
                <a:gd name="T35" fmla="*/ 2454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0" y="0"/>
                  </a:moveTo>
                  <a:lnTo>
                    <a:pt x="16" y="15"/>
                  </a:lnTo>
                  <a:lnTo>
                    <a:pt x="28" y="34"/>
                  </a:lnTo>
                  <a:lnTo>
                    <a:pt x="36" y="54"/>
                  </a:lnTo>
                  <a:lnTo>
                    <a:pt x="38" y="76"/>
                  </a:lnTo>
                  <a:lnTo>
                    <a:pt x="41" y="54"/>
                  </a:lnTo>
                  <a:lnTo>
                    <a:pt x="48" y="34"/>
                  </a:lnTo>
                  <a:lnTo>
                    <a:pt x="60" y="15"/>
                  </a:lnTo>
                  <a:lnTo>
                    <a:pt x="77" y="0"/>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3" name="Freeform 52">
              <a:extLst>
                <a:ext uri="{FF2B5EF4-FFF2-40B4-BE49-F238E27FC236}">
                  <a16:creationId xmlns:a16="http://schemas.microsoft.com/office/drawing/2014/main" id="{1F1FF747-864D-AD76-EDE3-4C9ADB9AA369}"/>
                </a:ext>
              </a:extLst>
            </p:cNvPr>
            <p:cNvSpPr>
              <a:spLocks/>
            </p:cNvSpPr>
            <p:nvPr/>
          </p:nvSpPr>
          <p:spPr bwMode="auto">
            <a:xfrm>
              <a:off x="1494" y="2285"/>
              <a:ext cx="77" cy="77"/>
            </a:xfrm>
            <a:custGeom>
              <a:avLst/>
              <a:gdLst>
                <a:gd name="T0" fmla="+- 0 1571 1494"/>
                <a:gd name="T1" fmla="*/ T0 w 77"/>
                <a:gd name="T2" fmla="+- 0 2362 2285"/>
                <a:gd name="T3" fmla="*/ 2362 h 77"/>
                <a:gd name="T4" fmla="+- 0 1554 1494"/>
                <a:gd name="T5" fmla="*/ T4 w 77"/>
                <a:gd name="T6" fmla="+- 0 2346 2285"/>
                <a:gd name="T7" fmla="*/ 2346 h 77"/>
                <a:gd name="T8" fmla="+- 0 1542 1494"/>
                <a:gd name="T9" fmla="*/ T8 w 77"/>
                <a:gd name="T10" fmla="+- 0 2328 2285"/>
                <a:gd name="T11" fmla="*/ 2328 h 77"/>
                <a:gd name="T12" fmla="+- 0 1535 1494"/>
                <a:gd name="T13" fmla="*/ T12 w 77"/>
                <a:gd name="T14" fmla="+- 0 2307 2285"/>
                <a:gd name="T15" fmla="*/ 2307 h 77"/>
                <a:gd name="T16" fmla="+- 0 1532 1494"/>
                <a:gd name="T17" fmla="*/ T16 w 77"/>
                <a:gd name="T18" fmla="+- 0 2285 2285"/>
                <a:gd name="T19" fmla="*/ 2285 h 77"/>
                <a:gd name="T20" fmla="+- 0 1530 1494"/>
                <a:gd name="T21" fmla="*/ T20 w 77"/>
                <a:gd name="T22" fmla="+- 0 2307 2285"/>
                <a:gd name="T23" fmla="*/ 2307 h 77"/>
                <a:gd name="T24" fmla="+- 0 1522 1494"/>
                <a:gd name="T25" fmla="*/ T24 w 77"/>
                <a:gd name="T26" fmla="+- 0 2328 2285"/>
                <a:gd name="T27" fmla="*/ 2328 h 77"/>
                <a:gd name="T28" fmla="+- 0 1510 1494"/>
                <a:gd name="T29" fmla="*/ T28 w 77"/>
                <a:gd name="T30" fmla="+- 0 2346 2285"/>
                <a:gd name="T31" fmla="*/ 2346 h 77"/>
                <a:gd name="T32" fmla="+- 0 1494 1494"/>
                <a:gd name="T33" fmla="*/ T32 w 77"/>
                <a:gd name="T34" fmla="+- 0 2362 2285"/>
                <a:gd name="T35" fmla="*/ 2362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77" y="77"/>
                  </a:moveTo>
                  <a:lnTo>
                    <a:pt x="60" y="61"/>
                  </a:lnTo>
                  <a:lnTo>
                    <a:pt x="48" y="43"/>
                  </a:lnTo>
                  <a:lnTo>
                    <a:pt x="41" y="22"/>
                  </a:lnTo>
                  <a:lnTo>
                    <a:pt x="38" y="0"/>
                  </a:lnTo>
                  <a:lnTo>
                    <a:pt x="36" y="22"/>
                  </a:lnTo>
                  <a:lnTo>
                    <a:pt x="28" y="43"/>
                  </a:lnTo>
                  <a:lnTo>
                    <a:pt x="16" y="61"/>
                  </a:lnTo>
                  <a:lnTo>
                    <a:pt x="0" y="77"/>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4" name="Line 51">
              <a:extLst>
                <a:ext uri="{FF2B5EF4-FFF2-40B4-BE49-F238E27FC236}">
                  <a16:creationId xmlns:a16="http://schemas.microsoft.com/office/drawing/2014/main" id="{7AA4E3B8-31CF-CFA4-C9A0-3BE89C49A6FF}"/>
                </a:ext>
              </a:extLst>
            </p:cNvPr>
            <p:cNvSpPr>
              <a:spLocks noChangeShapeType="1"/>
            </p:cNvSpPr>
            <p:nvPr/>
          </p:nvSpPr>
          <p:spPr bwMode="auto">
            <a:xfrm>
              <a:off x="3609" y="2534"/>
              <a:ext cx="0" cy="0"/>
            </a:xfrm>
            <a:prstGeom prst="line">
              <a:avLst/>
            </a:prstGeom>
            <a:noFill/>
            <a:ln w="8268">
              <a:solidFill>
                <a:srgbClr val="1F3863"/>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5" name="Freeform 50">
              <a:extLst>
                <a:ext uri="{FF2B5EF4-FFF2-40B4-BE49-F238E27FC236}">
                  <a16:creationId xmlns:a16="http://schemas.microsoft.com/office/drawing/2014/main" id="{B5FBD754-B9B0-A7D0-2EA7-706F950A5020}"/>
                </a:ext>
              </a:extLst>
            </p:cNvPr>
            <p:cNvSpPr>
              <a:spLocks/>
            </p:cNvSpPr>
            <p:nvPr/>
          </p:nvSpPr>
          <p:spPr bwMode="auto">
            <a:xfrm>
              <a:off x="3571" y="2457"/>
              <a:ext cx="77" cy="77"/>
            </a:xfrm>
            <a:custGeom>
              <a:avLst/>
              <a:gdLst>
                <a:gd name="T0" fmla="+- 0 3571 3571"/>
                <a:gd name="T1" fmla="*/ T0 w 77"/>
                <a:gd name="T2" fmla="+- 0 2458 2458"/>
                <a:gd name="T3" fmla="*/ 2458 h 77"/>
                <a:gd name="T4" fmla="+- 0 3587 3571"/>
                <a:gd name="T5" fmla="*/ T4 w 77"/>
                <a:gd name="T6" fmla="+- 0 2473 2458"/>
                <a:gd name="T7" fmla="*/ 2473 h 77"/>
                <a:gd name="T8" fmla="+- 0 3599 3571"/>
                <a:gd name="T9" fmla="*/ T8 w 77"/>
                <a:gd name="T10" fmla="+- 0 2492 2458"/>
                <a:gd name="T11" fmla="*/ 2492 h 77"/>
                <a:gd name="T12" fmla="+- 0 3607 3571"/>
                <a:gd name="T13" fmla="*/ T12 w 77"/>
                <a:gd name="T14" fmla="+- 0 2512 2458"/>
                <a:gd name="T15" fmla="*/ 2512 h 77"/>
                <a:gd name="T16" fmla="+- 0 3609 3571"/>
                <a:gd name="T17" fmla="*/ T16 w 77"/>
                <a:gd name="T18" fmla="+- 0 2534 2458"/>
                <a:gd name="T19" fmla="*/ 2534 h 77"/>
                <a:gd name="T20" fmla="+- 0 3612 3571"/>
                <a:gd name="T21" fmla="*/ T20 w 77"/>
                <a:gd name="T22" fmla="+- 0 2512 2458"/>
                <a:gd name="T23" fmla="*/ 2512 h 77"/>
                <a:gd name="T24" fmla="+- 0 3620 3571"/>
                <a:gd name="T25" fmla="*/ T24 w 77"/>
                <a:gd name="T26" fmla="+- 0 2492 2458"/>
                <a:gd name="T27" fmla="*/ 2492 h 77"/>
                <a:gd name="T28" fmla="+- 0 3632 3571"/>
                <a:gd name="T29" fmla="*/ T28 w 77"/>
                <a:gd name="T30" fmla="+- 0 2473 2458"/>
                <a:gd name="T31" fmla="*/ 2473 h 77"/>
                <a:gd name="T32" fmla="+- 0 3648 3571"/>
                <a:gd name="T33" fmla="*/ T32 w 77"/>
                <a:gd name="T34" fmla="+- 0 2458 2458"/>
                <a:gd name="T35" fmla="*/ 2458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0" y="0"/>
                  </a:moveTo>
                  <a:lnTo>
                    <a:pt x="16" y="15"/>
                  </a:lnTo>
                  <a:lnTo>
                    <a:pt x="28" y="34"/>
                  </a:lnTo>
                  <a:lnTo>
                    <a:pt x="36" y="54"/>
                  </a:lnTo>
                  <a:lnTo>
                    <a:pt x="38" y="76"/>
                  </a:lnTo>
                  <a:lnTo>
                    <a:pt x="41" y="54"/>
                  </a:lnTo>
                  <a:lnTo>
                    <a:pt x="49" y="34"/>
                  </a:lnTo>
                  <a:lnTo>
                    <a:pt x="61" y="15"/>
                  </a:lnTo>
                  <a:lnTo>
                    <a:pt x="77" y="0"/>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6" name="Freeform 49">
              <a:extLst>
                <a:ext uri="{FF2B5EF4-FFF2-40B4-BE49-F238E27FC236}">
                  <a16:creationId xmlns:a16="http://schemas.microsoft.com/office/drawing/2014/main" id="{5E23F4A3-00A0-A1F9-170C-2449AEF76768}"/>
                </a:ext>
              </a:extLst>
            </p:cNvPr>
            <p:cNvSpPr>
              <a:spLocks/>
            </p:cNvSpPr>
            <p:nvPr/>
          </p:nvSpPr>
          <p:spPr bwMode="auto">
            <a:xfrm>
              <a:off x="3571" y="2289"/>
              <a:ext cx="77" cy="77"/>
            </a:xfrm>
            <a:custGeom>
              <a:avLst/>
              <a:gdLst>
                <a:gd name="T0" fmla="+- 0 3648 3571"/>
                <a:gd name="T1" fmla="*/ T0 w 77"/>
                <a:gd name="T2" fmla="+- 0 2365 2289"/>
                <a:gd name="T3" fmla="*/ 2365 h 77"/>
                <a:gd name="T4" fmla="+- 0 3632 3571"/>
                <a:gd name="T5" fmla="*/ T4 w 77"/>
                <a:gd name="T6" fmla="+- 0 2350 2289"/>
                <a:gd name="T7" fmla="*/ 2350 h 77"/>
                <a:gd name="T8" fmla="+- 0 3620 3571"/>
                <a:gd name="T9" fmla="*/ T8 w 77"/>
                <a:gd name="T10" fmla="+- 0 2332 2289"/>
                <a:gd name="T11" fmla="*/ 2332 h 77"/>
                <a:gd name="T12" fmla="+- 0 3612 3571"/>
                <a:gd name="T13" fmla="*/ T12 w 77"/>
                <a:gd name="T14" fmla="+- 0 2311 2289"/>
                <a:gd name="T15" fmla="*/ 2311 h 77"/>
                <a:gd name="T16" fmla="+- 0 3609 3571"/>
                <a:gd name="T17" fmla="*/ T16 w 77"/>
                <a:gd name="T18" fmla="+- 0 2289 2289"/>
                <a:gd name="T19" fmla="*/ 2289 h 77"/>
                <a:gd name="T20" fmla="+- 0 3607 3571"/>
                <a:gd name="T21" fmla="*/ T20 w 77"/>
                <a:gd name="T22" fmla="+- 0 2311 2289"/>
                <a:gd name="T23" fmla="*/ 2311 h 77"/>
                <a:gd name="T24" fmla="+- 0 3599 3571"/>
                <a:gd name="T25" fmla="*/ T24 w 77"/>
                <a:gd name="T26" fmla="+- 0 2332 2289"/>
                <a:gd name="T27" fmla="*/ 2332 h 77"/>
                <a:gd name="T28" fmla="+- 0 3587 3571"/>
                <a:gd name="T29" fmla="*/ T28 w 77"/>
                <a:gd name="T30" fmla="+- 0 2350 2289"/>
                <a:gd name="T31" fmla="*/ 2350 h 77"/>
                <a:gd name="T32" fmla="+- 0 3571 3571"/>
                <a:gd name="T33" fmla="*/ T32 w 77"/>
                <a:gd name="T34" fmla="+- 0 2365 2289"/>
                <a:gd name="T35" fmla="*/ 2365 h 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77" h="77">
                  <a:moveTo>
                    <a:pt x="77" y="76"/>
                  </a:moveTo>
                  <a:lnTo>
                    <a:pt x="61" y="61"/>
                  </a:lnTo>
                  <a:lnTo>
                    <a:pt x="49" y="43"/>
                  </a:lnTo>
                  <a:lnTo>
                    <a:pt x="41" y="22"/>
                  </a:lnTo>
                  <a:lnTo>
                    <a:pt x="38" y="0"/>
                  </a:lnTo>
                  <a:lnTo>
                    <a:pt x="36" y="22"/>
                  </a:lnTo>
                  <a:lnTo>
                    <a:pt x="28" y="43"/>
                  </a:lnTo>
                  <a:lnTo>
                    <a:pt x="16" y="61"/>
                  </a:lnTo>
                  <a:lnTo>
                    <a:pt x="0" y="76"/>
                  </a:lnTo>
                </a:path>
              </a:pathLst>
            </a:custGeom>
            <a:noFill/>
            <a:ln w="826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96" name="Picture 48">
              <a:extLst>
                <a:ext uri="{FF2B5EF4-FFF2-40B4-BE49-F238E27FC236}">
                  <a16:creationId xmlns:a16="http://schemas.microsoft.com/office/drawing/2014/main" id="{4D300EB3-D9A9-1D01-2D16-52A955191D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 y="3047"/>
              <a:ext cx="4060" cy="923"/>
            </a:xfrm>
            <a:prstGeom prst="rect">
              <a:avLst/>
            </a:prstGeom>
            <a:noFill/>
            <a:extLst>
              <a:ext uri="{909E8E84-426E-40DD-AFC4-6F175D3DCCD1}">
                <a14:hiddenFill xmlns:a14="http://schemas.microsoft.com/office/drawing/2010/main">
                  <a:solidFill>
                    <a:srgbClr val="FFFFFF"/>
                  </a:solidFill>
                </a14:hiddenFill>
              </a:ext>
            </a:extLst>
          </p:spPr>
        </p:pic>
        <p:pic>
          <p:nvPicPr>
            <p:cNvPr id="2095" name="Picture 47">
              <a:extLst>
                <a:ext uri="{FF2B5EF4-FFF2-40B4-BE49-F238E27FC236}">
                  <a16:creationId xmlns:a16="http://schemas.microsoft.com/office/drawing/2014/main" id="{B42CDCD8-D20A-A2B6-EE96-9860FC0BF3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 y="1141"/>
              <a:ext cx="4440" cy="1105"/>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46">
              <a:extLst>
                <a:ext uri="{FF2B5EF4-FFF2-40B4-BE49-F238E27FC236}">
                  <a16:creationId xmlns:a16="http://schemas.microsoft.com/office/drawing/2014/main" id="{0FD48147-A44B-307D-AE8A-9F09EFA670F7}"/>
                </a:ext>
              </a:extLst>
            </p:cNvPr>
            <p:cNvSpPr>
              <a:spLocks/>
            </p:cNvSpPr>
            <p:nvPr/>
          </p:nvSpPr>
          <p:spPr bwMode="auto">
            <a:xfrm>
              <a:off x="94" y="1139"/>
              <a:ext cx="4445" cy="1108"/>
            </a:xfrm>
            <a:custGeom>
              <a:avLst/>
              <a:gdLst>
                <a:gd name="T0" fmla="+- 0 4539 94"/>
                <a:gd name="T1" fmla="*/ T0 w 4445"/>
                <a:gd name="T2" fmla="+- 0 1140 1140"/>
                <a:gd name="T3" fmla="*/ 1140 h 1108"/>
                <a:gd name="T4" fmla="+- 0 94 94"/>
                <a:gd name="T5" fmla="*/ T4 w 4445"/>
                <a:gd name="T6" fmla="+- 0 1140 1140"/>
                <a:gd name="T7" fmla="*/ 1140 h 1108"/>
                <a:gd name="T8" fmla="+- 0 94 94"/>
                <a:gd name="T9" fmla="*/ T8 w 4445"/>
                <a:gd name="T10" fmla="+- 0 1144 1140"/>
                <a:gd name="T11" fmla="*/ 1144 h 1108"/>
                <a:gd name="T12" fmla="+- 0 4534 94"/>
                <a:gd name="T13" fmla="*/ T12 w 4445"/>
                <a:gd name="T14" fmla="+- 0 1144 1140"/>
                <a:gd name="T15" fmla="*/ 1144 h 1108"/>
                <a:gd name="T16" fmla="+- 0 4534 94"/>
                <a:gd name="T17" fmla="*/ T16 w 4445"/>
                <a:gd name="T18" fmla="+- 0 2244 1140"/>
                <a:gd name="T19" fmla="*/ 2244 h 1108"/>
                <a:gd name="T20" fmla="+- 0 99 94"/>
                <a:gd name="T21" fmla="*/ T20 w 4445"/>
                <a:gd name="T22" fmla="+- 0 2244 1140"/>
                <a:gd name="T23" fmla="*/ 2244 h 1108"/>
                <a:gd name="T24" fmla="+- 0 99 94"/>
                <a:gd name="T25" fmla="*/ T24 w 4445"/>
                <a:gd name="T26" fmla="+- 0 2246 1140"/>
                <a:gd name="T27" fmla="*/ 2246 h 1108"/>
                <a:gd name="T28" fmla="+- 0 94 94"/>
                <a:gd name="T29" fmla="*/ T28 w 4445"/>
                <a:gd name="T30" fmla="+- 0 2246 1140"/>
                <a:gd name="T31" fmla="*/ 2246 h 1108"/>
                <a:gd name="T32" fmla="+- 0 94 94"/>
                <a:gd name="T33" fmla="*/ T32 w 4445"/>
                <a:gd name="T34" fmla="+- 0 2248 1140"/>
                <a:gd name="T35" fmla="*/ 2248 h 1108"/>
                <a:gd name="T36" fmla="+- 0 4539 94"/>
                <a:gd name="T37" fmla="*/ T36 w 4445"/>
                <a:gd name="T38" fmla="+- 0 2248 1140"/>
                <a:gd name="T39" fmla="*/ 2248 h 1108"/>
                <a:gd name="T40" fmla="+- 0 4539 94"/>
                <a:gd name="T41" fmla="*/ T40 w 4445"/>
                <a:gd name="T42" fmla="+- 0 2246 1140"/>
                <a:gd name="T43" fmla="*/ 2246 h 1108"/>
                <a:gd name="T44" fmla="+- 0 4539 94"/>
                <a:gd name="T45" fmla="*/ T44 w 4445"/>
                <a:gd name="T46" fmla="+- 0 2244 1140"/>
                <a:gd name="T47" fmla="*/ 2244 h 1108"/>
                <a:gd name="T48" fmla="+- 0 4539 94"/>
                <a:gd name="T49" fmla="*/ T48 w 4445"/>
                <a:gd name="T50" fmla="+- 0 1144 1140"/>
                <a:gd name="T51" fmla="*/ 1144 h 1108"/>
                <a:gd name="T52" fmla="+- 0 4539 94"/>
                <a:gd name="T53" fmla="*/ T52 w 4445"/>
                <a:gd name="T54" fmla="+- 0 1140 1140"/>
                <a:gd name="T55" fmla="*/ 1140 h 110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Lst>
              <a:rect l="0" t="0" r="r" b="b"/>
              <a:pathLst>
                <a:path w="4445" h="1108">
                  <a:moveTo>
                    <a:pt x="4445" y="0"/>
                  </a:moveTo>
                  <a:lnTo>
                    <a:pt x="0" y="0"/>
                  </a:lnTo>
                  <a:lnTo>
                    <a:pt x="0" y="4"/>
                  </a:lnTo>
                  <a:lnTo>
                    <a:pt x="4440" y="4"/>
                  </a:lnTo>
                  <a:lnTo>
                    <a:pt x="4440" y="1104"/>
                  </a:lnTo>
                  <a:lnTo>
                    <a:pt x="5" y="1104"/>
                  </a:lnTo>
                  <a:lnTo>
                    <a:pt x="5" y="1106"/>
                  </a:lnTo>
                  <a:lnTo>
                    <a:pt x="0" y="1106"/>
                  </a:lnTo>
                  <a:lnTo>
                    <a:pt x="0" y="1108"/>
                  </a:lnTo>
                  <a:lnTo>
                    <a:pt x="4445" y="1108"/>
                  </a:lnTo>
                  <a:lnTo>
                    <a:pt x="4445" y="1106"/>
                  </a:lnTo>
                  <a:lnTo>
                    <a:pt x="4445" y="1104"/>
                  </a:lnTo>
                  <a:lnTo>
                    <a:pt x="4445" y="4"/>
                  </a:lnTo>
                  <a:lnTo>
                    <a:pt x="4445" y="0"/>
                  </a:lnTo>
                  <a:close/>
                </a:path>
              </a:pathLst>
            </a:custGeom>
            <a:solidFill>
              <a:srgbClr val="3862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2093" name="Picture 45">
              <a:extLst>
                <a:ext uri="{FF2B5EF4-FFF2-40B4-BE49-F238E27FC236}">
                  <a16:creationId xmlns:a16="http://schemas.microsoft.com/office/drawing/2014/main" id="{EB258691-BD62-B757-2BD7-A77259C918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 y="1120"/>
              <a:ext cx="236" cy="1169"/>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44">
              <a:extLst>
                <a:ext uri="{FF2B5EF4-FFF2-40B4-BE49-F238E27FC236}">
                  <a16:creationId xmlns:a16="http://schemas.microsoft.com/office/drawing/2014/main" id="{AFD5A39D-6137-B594-31DA-D99DC824DF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 y="1139"/>
              <a:ext cx="146" cy="111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43">
              <a:extLst>
                <a:ext uri="{FF2B5EF4-FFF2-40B4-BE49-F238E27FC236}">
                  <a16:creationId xmlns:a16="http://schemas.microsoft.com/office/drawing/2014/main" id="{553B0D96-6D3A-EBD1-B643-06AED2FFCAFF}"/>
                </a:ext>
              </a:extLst>
            </p:cNvPr>
            <p:cNvSpPr>
              <a:spLocks noChangeArrowheads="1"/>
            </p:cNvSpPr>
            <p:nvPr/>
          </p:nvSpPr>
          <p:spPr bwMode="auto">
            <a:xfrm>
              <a:off x="36" y="1141"/>
              <a:ext cx="171" cy="1105"/>
            </a:xfrm>
            <a:prstGeom prst="rect">
              <a:avLst/>
            </a:prstGeom>
            <a:solidFill>
              <a:srgbClr val="5B9B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9" name="Rectangle 42">
              <a:extLst>
                <a:ext uri="{FF2B5EF4-FFF2-40B4-BE49-F238E27FC236}">
                  <a16:creationId xmlns:a16="http://schemas.microsoft.com/office/drawing/2014/main" id="{EAEA8E09-3F88-EDB3-E247-45937838B7E8}"/>
                </a:ext>
              </a:extLst>
            </p:cNvPr>
            <p:cNvSpPr>
              <a:spLocks noChangeArrowheads="1"/>
            </p:cNvSpPr>
            <p:nvPr/>
          </p:nvSpPr>
          <p:spPr bwMode="auto">
            <a:xfrm>
              <a:off x="36" y="1141"/>
              <a:ext cx="171" cy="1105"/>
            </a:xfrm>
            <a:prstGeom prst="rect">
              <a:avLst/>
            </a:prstGeom>
            <a:noFill/>
            <a:ln w="3099">
              <a:solidFill>
                <a:srgbClr val="C7C7C7"/>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0" name="AutoShape 41">
              <a:extLst>
                <a:ext uri="{FF2B5EF4-FFF2-40B4-BE49-F238E27FC236}">
                  <a16:creationId xmlns:a16="http://schemas.microsoft.com/office/drawing/2014/main" id="{6D7E7711-5A9B-A50B-E03F-0967D763EE45}"/>
                </a:ext>
              </a:extLst>
            </p:cNvPr>
            <p:cNvSpPr>
              <a:spLocks/>
            </p:cNvSpPr>
            <p:nvPr/>
          </p:nvSpPr>
          <p:spPr bwMode="auto">
            <a:xfrm>
              <a:off x="78" y="1309"/>
              <a:ext cx="99" cy="769"/>
            </a:xfrm>
            <a:custGeom>
              <a:avLst/>
              <a:gdLst>
                <a:gd name="T0" fmla="+- 0 152 78"/>
                <a:gd name="T1" fmla="*/ T0 w 99"/>
                <a:gd name="T2" fmla="+- 0 2078 1310"/>
                <a:gd name="T3" fmla="*/ 2078 h 769"/>
                <a:gd name="T4" fmla="+- 0 115 78"/>
                <a:gd name="T5" fmla="*/ T4 w 99"/>
                <a:gd name="T6" fmla="+- 0 2040 1310"/>
                <a:gd name="T7" fmla="*/ 2040 h 769"/>
                <a:gd name="T8" fmla="+- 0 123 78"/>
                <a:gd name="T9" fmla="*/ T8 w 99"/>
                <a:gd name="T10" fmla="+- 0 2051 1310"/>
                <a:gd name="T11" fmla="*/ 2051 h 769"/>
                <a:gd name="T12" fmla="+- 0 156 78"/>
                <a:gd name="T13" fmla="*/ T12 w 99"/>
                <a:gd name="T14" fmla="+- 0 2051 1310"/>
                <a:gd name="T15" fmla="*/ 2051 h 769"/>
                <a:gd name="T16" fmla="+- 0 117 78"/>
                <a:gd name="T17" fmla="*/ T16 w 99"/>
                <a:gd name="T18" fmla="+- 0 2044 1310"/>
                <a:gd name="T19" fmla="*/ 2044 h 769"/>
                <a:gd name="T20" fmla="+- 0 80 78"/>
                <a:gd name="T21" fmla="*/ T20 w 99"/>
                <a:gd name="T22" fmla="+- 0 2007 1310"/>
                <a:gd name="T23" fmla="*/ 2007 h 769"/>
                <a:gd name="T24" fmla="+- 0 156 78"/>
                <a:gd name="T25" fmla="*/ T24 w 99"/>
                <a:gd name="T26" fmla="+- 0 2007 1310"/>
                <a:gd name="T27" fmla="*/ 2007 h 769"/>
                <a:gd name="T28" fmla="+- 0 107 78"/>
                <a:gd name="T29" fmla="*/ T28 w 99"/>
                <a:gd name="T30" fmla="+- 0 1982 1310"/>
                <a:gd name="T31" fmla="*/ 1982 h 769"/>
                <a:gd name="T32" fmla="+- 0 117 78"/>
                <a:gd name="T33" fmla="*/ T32 w 99"/>
                <a:gd name="T34" fmla="+- 0 1979 1310"/>
                <a:gd name="T35" fmla="*/ 1979 h 769"/>
                <a:gd name="T36" fmla="+- 0 152 78"/>
                <a:gd name="T37" fmla="*/ T36 w 99"/>
                <a:gd name="T38" fmla="+- 0 1949 1310"/>
                <a:gd name="T39" fmla="*/ 1949 h 769"/>
                <a:gd name="T40" fmla="+- 0 150 78"/>
                <a:gd name="T41" fmla="*/ T40 w 99"/>
                <a:gd name="T42" fmla="+- 0 1970 1310"/>
                <a:gd name="T43" fmla="*/ 1970 h 769"/>
                <a:gd name="T44" fmla="+- 0 154 78"/>
                <a:gd name="T45" fmla="*/ T44 w 99"/>
                <a:gd name="T46" fmla="+- 0 1952 1310"/>
                <a:gd name="T47" fmla="*/ 1952 h 769"/>
                <a:gd name="T48" fmla="+- 0 106 78"/>
                <a:gd name="T49" fmla="*/ T48 w 99"/>
                <a:gd name="T50" fmla="+- 0 1924 1310"/>
                <a:gd name="T51" fmla="*/ 1924 h 769"/>
                <a:gd name="T52" fmla="+- 0 111 78"/>
                <a:gd name="T53" fmla="*/ T52 w 99"/>
                <a:gd name="T54" fmla="+- 0 1918 1310"/>
                <a:gd name="T55" fmla="*/ 1918 h 769"/>
                <a:gd name="T56" fmla="+- 0 143 78"/>
                <a:gd name="T57" fmla="*/ T56 w 99"/>
                <a:gd name="T58" fmla="+- 0 1895 1310"/>
                <a:gd name="T59" fmla="*/ 1895 h 769"/>
                <a:gd name="T60" fmla="+- 0 154 78"/>
                <a:gd name="T61" fmla="*/ T60 w 99"/>
                <a:gd name="T62" fmla="+- 0 1924 1310"/>
                <a:gd name="T63" fmla="*/ 1924 h 769"/>
                <a:gd name="T64" fmla="+- 0 80 78"/>
                <a:gd name="T65" fmla="*/ T64 w 99"/>
                <a:gd name="T66" fmla="+- 0 1872 1310"/>
                <a:gd name="T67" fmla="*/ 1872 h 769"/>
                <a:gd name="T68" fmla="+- 0 156 78"/>
                <a:gd name="T69" fmla="*/ T68 w 99"/>
                <a:gd name="T70" fmla="+- 0 1873 1310"/>
                <a:gd name="T71" fmla="*/ 1873 h 769"/>
                <a:gd name="T72" fmla="+- 0 107 78"/>
                <a:gd name="T73" fmla="*/ T72 w 99"/>
                <a:gd name="T74" fmla="+- 0 1844 1310"/>
                <a:gd name="T75" fmla="*/ 1844 h 769"/>
                <a:gd name="T76" fmla="+- 0 156 78"/>
                <a:gd name="T77" fmla="*/ T76 w 99"/>
                <a:gd name="T78" fmla="+- 0 1840 1310"/>
                <a:gd name="T79" fmla="*/ 1840 h 769"/>
                <a:gd name="T80" fmla="+- 0 106 78"/>
                <a:gd name="T81" fmla="*/ T80 w 99"/>
                <a:gd name="T82" fmla="+- 0 1824 1310"/>
                <a:gd name="T83" fmla="*/ 1824 h 769"/>
                <a:gd name="T84" fmla="+- 0 110 78"/>
                <a:gd name="T85" fmla="*/ T84 w 99"/>
                <a:gd name="T86" fmla="+- 0 1814 1310"/>
                <a:gd name="T87" fmla="*/ 1814 h 769"/>
                <a:gd name="T88" fmla="+- 0 144 78"/>
                <a:gd name="T89" fmla="*/ T88 w 99"/>
                <a:gd name="T90" fmla="+- 0 1796 1310"/>
                <a:gd name="T91" fmla="*/ 1796 h 769"/>
                <a:gd name="T92" fmla="+- 0 154 78"/>
                <a:gd name="T93" fmla="*/ T92 w 99"/>
                <a:gd name="T94" fmla="+- 0 1822 1310"/>
                <a:gd name="T95" fmla="*/ 1822 h 769"/>
                <a:gd name="T96" fmla="+- 0 79 78"/>
                <a:gd name="T97" fmla="*/ T96 w 99"/>
                <a:gd name="T98" fmla="+- 0 1772 1310"/>
                <a:gd name="T99" fmla="*/ 1772 h 769"/>
                <a:gd name="T100" fmla="+- 0 155 78"/>
                <a:gd name="T101" fmla="*/ T100 w 99"/>
                <a:gd name="T102" fmla="+- 0 1772 1310"/>
                <a:gd name="T103" fmla="*/ 1772 h 769"/>
                <a:gd name="T104" fmla="+- 0 110 78"/>
                <a:gd name="T105" fmla="*/ T104 w 99"/>
                <a:gd name="T106" fmla="+- 0 1772 1310"/>
                <a:gd name="T107" fmla="*/ 1772 h 769"/>
                <a:gd name="T108" fmla="+- 0 156 78"/>
                <a:gd name="T109" fmla="*/ T108 w 99"/>
                <a:gd name="T110" fmla="+- 0 1746 1310"/>
                <a:gd name="T111" fmla="*/ 1746 h 769"/>
                <a:gd name="T112" fmla="+- 0 131 78"/>
                <a:gd name="T113" fmla="*/ T112 w 99"/>
                <a:gd name="T114" fmla="+- 0 1717 1310"/>
                <a:gd name="T115" fmla="*/ 1717 h 769"/>
                <a:gd name="T116" fmla="+- 0 134 78"/>
                <a:gd name="T117" fmla="*/ T116 w 99"/>
                <a:gd name="T118" fmla="+- 0 1708 1310"/>
                <a:gd name="T119" fmla="*/ 1708 h 769"/>
                <a:gd name="T120" fmla="+- 0 102 78"/>
                <a:gd name="T121" fmla="*/ T120 w 99"/>
                <a:gd name="T122" fmla="+- 0 1704 1310"/>
                <a:gd name="T123" fmla="*/ 1704 h 769"/>
                <a:gd name="T124" fmla="+- 0 111 78"/>
                <a:gd name="T125" fmla="*/ T124 w 99"/>
                <a:gd name="T126" fmla="+- 0 1711 1310"/>
                <a:gd name="T127" fmla="*/ 1711 h 769"/>
                <a:gd name="T128" fmla="+- 0 157 78"/>
                <a:gd name="T129" fmla="*/ T128 w 99"/>
                <a:gd name="T130" fmla="+- 0 1687 1310"/>
                <a:gd name="T131" fmla="*/ 1687 h 769"/>
                <a:gd name="T132" fmla="+- 0 156 78"/>
                <a:gd name="T133" fmla="*/ T132 w 99"/>
                <a:gd name="T134" fmla="+- 0 1712 1310"/>
                <a:gd name="T135" fmla="*/ 1712 h 769"/>
                <a:gd name="T136" fmla="+- 0 103 78"/>
                <a:gd name="T137" fmla="*/ T136 w 99"/>
                <a:gd name="T138" fmla="+- 0 1659 1310"/>
                <a:gd name="T139" fmla="*/ 1659 h 769"/>
                <a:gd name="T140" fmla="+- 0 84 78"/>
                <a:gd name="T141" fmla="*/ T140 w 99"/>
                <a:gd name="T142" fmla="+- 0 1651 1310"/>
                <a:gd name="T143" fmla="*/ 1651 h 769"/>
                <a:gd name="T144" fmla="+- 0 91 78"/>
                <a:gd name="T145" fmla="*/ T144 w 99"/>
                <a:gd name="T146" fmla="+- 0 1651 1310"/>
                <a:gd name="T147" fmla="*/ 1651 h 769"/>
                <a:gd name="T148" fmla="+- 0 108 78"/>
                <a:gd name="T149" fmla="*/ T148 w 99"/>
                <a:gd name="T150" fmla="+- 0 1626 1310"/>
                <a:gd name="T151" fmla="*/ 1626 h 769"/>
                <a:gd name="T152" fmla="+- 0 156 78"/>
                <a:gd name="T153" fmla="*/ T152 w 99"/>
                <a:gd name="T154" fmla="+- 0 1629 1310"/>
                <a:gd name="T155" fmla="*/ 1629 h 769"/>
                <a:gd name="T156" fmla="+- 0 120 78"/>
                <a:gd name="T157" fmla="*/ T156 w 99"/>
                <a:gd name="T158" fmla="+- 0 1603 1310"/>
                <a:gd name="T159" fmla="*/ 1603 h 769"/>
                <a:gd name="T160" fmla="+- 0 148 78"/>
                <a:gd name="T161" fmla="*/ T160 w 99"/>
                <a:gd name="T162" fmla="+- 0 1513 1310"/>
                <a:gd name="T163" fmla="*/ 1513 h 769"/>
                <a:gd name="T164" fmla="+- 0 156 78"/>
                <a:gd name="T165" fmla="*/ T164 w 99"/>
                <a:gd name="T166" fmla="+- 0 1514 1310"/>
                <a:gd name="T167" fmla="*/ 1514 h 769"/>
                <a:gd name="T168" fmla="+- 0 139 78"/>
                <a:gd name="T169" fmla="*/ T168 w 99"/>
                <a:gd name="T170" fmla="+- 0 1506 1310"/>
                <a:gd name="T171" fmla="*/ 1506 h 769"/>
                <a:gd name="T172" fmla="+- 0 132 78"/>
                <a:gd name="T173" fmla="*/ T172 w 99"/>
                <a:gd name="T174" fmla="+- 0 1484 1310"/>
                <a:gd name="T175" fmla="*/ 1484 h 769"/>
                <a:gd name="T176" fmla="+- 0 104 78"/>
                <a:gd name="T177" fmla="*/ T176 w 99"/>
                <a:gd name="T178" fmla="+- 0 1495 1310"/>
                <a:gd name="T179" fmla="*/ 1495 h 769"/>
                <a:gd name="T180" fmla="+- 0 110 78"/>
                <a:gd name="T181" fmla="*/ T180 w 99"/>
                <a:gd name="T182" fmla="+- 0 1481 1310"/>
                <a:gd name="T183" fmla="*/ 1481 h 769"/>
                <a:gd name="T184" fmla="+- 0 151 78"/>
                <a:gd name="T185" fmla="*/ T184 w 99"/>
                <a:gd name="T186" fmla="+- 0 1473 1310"/>
                <a:gd name="T187" fmla="*/ 1473 h 769"/>
                <a:gd name="T188" fmla="+- 0 157 78"/>
                <a:gd name="T189" fmla="*/ T188 w 99"/>
                <a:gd name="T190" fmla="+- 0 1484 1310"/>
                <a:gd name="T191" fmla="*/ 1484 h 769"/>
                <a:gd name="T192" fmla="+- 0 104 78"/>
                <a:gd name="T193" fmla="*/ T192 w 99"/>
                <a:gd name="T194" fmla="+- 0 1442 1310"/>
                <a:gd name="T195" fmla="*/ 1442 h 769"/>
                <a:gd name="T196" fmla="+- 0 106 78"/>
                <a:gd name="T197" fmla="*/ T196 w 99"/>
                <a:gd name="T198" fmla="+- 0 1403 1310"/>
                <a:gd name="T199" fmla="*/ 1403 h 769"/>
                <a:gd name="T200" fmla="+- 0 107 78"/>
                <a:gd name="T201" fmla="*/ T200 w 99"/>
                <a:gd name="T202" fmla="+- 0 1356 1310"/>
                <a:gd name="T203" fmla="*/ 1356 h 769"/>
                <a:gd name="T204" fmla="+- 0 145 78"/>
                <a:gd name="T205" fmla="*/ T204 w 99"/>
                <a:gd name="T206" fmla="+- 0 1393 1310"/>
                <a:gd name="T207" fmla="*/ 1393 h 769"/>
                <a:gd name="T208" fmla="+- 0 110 78"/>
                <a:gd name="T209" fmla="*/ T208 w 99"/>
                <a:gd name="T210" fmla="+- 0 1364 1310"/>
                <a:gd name="T211" fmla="*/ 1364 h 769"/>
                <a:gd name="T212" fmla="+- 0 148 78"/>
                <a:gd name="T213" fmla="*/ T212 w 99"/>
                <a:gd name="T214" fmla="+- 0 1351 1310"/>
                <a:gd name="T215" fmla="*/ 1351 h 769"/>
                <a:gd name="T216" fmla="+- 0 141 78"/>
                <a:gd name="T217" fmla="*/ T216 w 99"/>
                <a:gd name="T218" fmla="+- 0 1384 1310"/>
                <a:gd name="T219" fmla="*/ 1384 h 769"/>
                <a:gd name="T220" fmla="+- 0 153 78"/>
                <a:gd name="T221" fmla="*/ T220 w 99"/>
                <a:gd name="T222" fmla="+- 0 1351 1310"/>
                <a:gd name="T223" fmla="*/ 1351 h 769"/>
                <a:gd name="T224" fmla="+- 0 104 78"/>
                <a:gd name="T225" fmla="*/ T224 w 99"/>
                <a:gd name="T226" fmla="+- 0 1323 1310"/>
                <a:gd name="T227" fmla="*/ 1323 h 769"/>
                <a:gd name="T228" fmla="+- 0 156 78"/>
                <a:gd name="T229" fmla="*/ T228 w 99"/>
                <a:gd name="T230" fmla="+- 0 1339 1310"/>
                <a:gd name="T231" fmla="*/ 1339 h 769"/>
                <a:gd name="T232" fmla="+- 0 111 78"/>
                <a:gd name="T233" fmla="*/ T232 w 99"/>
                <a:gd name="T234" fmla="+- 0 1315 1310"/>
                <a:gd name="T235" fmla="*/ 1315 h 76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Lst>
              <a:rect l="0" t="0" r="r" b="b"/>
              <a:pathLst>
                <a:path w="99" h="769">
                  <a:moveTo>
                    <a:pt x="24" y="724"/>
                  </a:moveTo>
                  <a:lnTo>
                    <a:pt x="21" y="724"/>
                  </a:lnTo>
                  <a:lnTo>
                    <a:pt x="18" y="725"/>
                  </a:lnTo>
                  <a:lnTo>
                    <a:pt x="14" y="727"/>
                  </a:lnTo>
                  <a:lnTo>
                    <a:pt x="12" y="728"/>
                  </a:lnTo>
                  <a:lnTo>
                    <a:pt x="9" y="732"/>
                  </a:lnTo>
                  <a:lnTo>
                    <a:pt x="8" y="734"/>
                  </a:lnTo>
                  <a:lnTo>
                    <a:pt x="6" y="740"/>
                  </a:lnTo>
                  <a:lnTo>
                    <a:pt x="6" y="742"/>
                  </a:lnTo>
                  <a:lnTo>
                    <a:pt x="6" y="764"/>
                  </a:lnTo>
                  <a:lnTo>
                    <a:pt x="6" y="767"/>
                  </a:lnTo>
                  <a:lnTo>
                    <a:pt x="9" y="768"/>
                  </a:lnTo>
                  <a:lnTo>
                    <a:pt x="74" y="768"/>
                  </a:lnTo>
                  <a:lnTo>
                    <a:pt x="78" y="767"/>
                  </a:lnTo>
                  <a:lnTo>
                    <a:pt x="78" y="764"/>
                  </a:lnTo>
                  <a:lnTo>
                    <a:pt x="78" y="758"/>
                  </a:lnTo>
                  <a:lnTo>
                    <a:pt x="13" y="758"/>
                  </a:lnTo>
                  <a:lnTo>
                    <a:pt x="13" y="745"/>
                  </a:lnTo>
                  <a:lnTo>
                    <a:pt x="14" y="743"/>
                  </a:lnTo>
                  <a:lnTo>
                    <a:pt x="14" y="741"/>
                  </a:lnTo>
                  <a:lnTo>
                    <a:pt x="16" y="737"/>
                  </a:lnTo>
                  <a:lnTo>
                    <a:pt x="20" y="735"/>
                  </a:lnTo>
                  <a:lnTo>
                    <a:pt x="25" y="734"/>
                  </a:lnTo>
                  <a:lnTo>
                    <a:pt x="48" y="734"/>
                  </a:lnTo>
                  <a:lnTo>
                    <a:pt x="39" y="734"/>
                  </a:lnTo>
                  <a:lnTo>
                    <a:pt x="37" y="730"/>
                  </a:lnTo>
                  <a:lnTo>
                    <a:pt x="33" y="727"/>
                  </a:lnTo>
                  <a:lnTo>
                    <a:pt x="29" y="725"/>
                  </a:lnTo>
                  <a:lnTo>
                    <a:pt x="24" y="724"/>
                  </a:lnTo>
                  <a:close/>
                  <a:moveTo>
                    <a:pt x="48" y="734"/>
                  </a:moveTo>
                  <a:lnTo>
                    <a:pt x="25" y="734"/>
                  </a:lnTo>
                  <a:lnTo>
                    <a:pt x="29" y="735"/>
                  </a:lnTo>
                  <a:lnTo>
                    <a:pt x="33" y="737"/>
                  </a:lnTo>
                  <a:lnTo>
                    <a:pt x="36" y="741"/>
                  </a:lnTo>
                  <a:lnTo>
                    <a:pt x="37" y="743"/>
                  </a:lnTo>
                  <a:lnTo>
                    <a:pt x="37" y="744"/>
                  </a:lnTo>
                  <a:lnTo>
                    <a:pt x="37" y="758"/>
                  </a:lnTo>
                  <a:lnTo>
                    <a:pt x="45" y="758"/>
                  </a:lnTo>
                  <a:lnTo>
                    <a:pt x="45" y="742"/>
                  </a:lnTo>
                  <a:lnTo>
                    <a:pt x="45" y="741"/>
                  </a:lnTo>
                  <a:lnTo>
                    <a:pt x="46" y="737"/>
                  </a:lnTo>
                  <a:lnTo>
                    <a:pt x="47" y="735"/>
                  </a:lnTo>
                  <a:lnTo>
                    <a:pt x="48" y="734"/>
                  </a:lnTo>
                  <a:close/>
                  <a:moveTo>
                    <a:pt x="75" y="730"/>
                  </a:moveTo>
                  <a:lnTo>
                    <a:pt x="60" y="730"/>
                  </a:lnTo>
                  <a:lnTo>
                    <a:pt x="62" y="730"/>
                  </a:lnTo>
                  <a:lnTo>
                    <a:pt x="63" y="731"/>
                  </a:lnTo>
                  <a:lnTo>
                    <a:pt x="67" y="734"/>
                  </a:lnTo>
                  <a:lnTo>
                    <a:pt x="70" y="738"/>
                  </a:lnTo>
                  <a:lnTo>
                    <a:pt x="70" y="740"/>
                  </a:lnTo>
                  <a:lnTo>
                    <a:pt x="70" y="741"/>
                  </a:lnTo>
                  <a:lnTo>
                    <a:pt x="70" y="758"/>
                  </a:lnTo>
                  <a:lnTo>
                    <a:pt x="78" y="758"/>
                  </a:lnTo>
                  <a:lnTo>
                    <a:pt x="78" y="741"/>
                  </a:lnTo>
                  <a:lnTo>
                    <a:pt x="78" y="740"/>
                  </a:lnTo>
                  <a:lnTo>
                    <a:pt x="77" y="736"/>
                  </a:lnTo>
                  <a:lnTo>
                    <a:pt x="77" y="734"/>
                  </a:lnTo>
                  <a:lnTo>
                    <a:pt x="75" y="730"/>
                  </a:lnTo>
                  <a:close/>
                  <a:moveTo>
                    <a:pt x="60" y="720"/>
                  </a:moveTo>
                  <a:lnTo>
                    <a:pt x="55" y="720"/>
                  </a:lnTo>
                  <a:lnTo>
                    <a:pt x="53" y="720"/>
                  </a:lnTo>
                  <a:lnTo>
                    <a:pt x="49" y="722"/>
                  </a:lnTo>
                  <a:lnTo>
                    <a:pt x="47" y="723"/>
                  </a:lnTo>
                  <a:lnTo>
                    <a:pt x="45" y="724"/>
                  </a:lnTo>
                  <a:lnTo>
                    <a:pt x="42" y="728"/>
                  </a:lnTo>
                  <a:lnTo>
                    <a:pt x="40" y="730"/>
                  </a:lnTo>
                  <a:lnTo>
                    <a:pt x="40" y="732"/>
                  </a:lnTo>
                  <a:lnTo>
                    <a:pt x="39" y="734"/>
                  </a:lnTo>
                  <a:lnTo>
                    <a:pt x="48" y="734"/>
                  </a:lnTo>
                  <a:lnTo>
                    <a:pt x="52" y="731"/>
                  </a:lnTo>
                  <a:lnTo>
                    <a:pt x="54" y="730"/>
                  </a:lnTo>
                  <a:lnTo>
                    <a:pt x="56" y="730"/>
                  </a:lnTo>
                  <a:lnTo>
                    <a:pt x="75" y="730"/>
                  </a:lnTo>
                  <a:lnTo>
                    <a:pt x="74" y="728"/>
                  </a:lnTo>
                  <a:lnTo>
                    <a:pt x="73" y="727"/>
                  </a:lnTo>
                  <a:lnTo>
                    <a:pt x="69" y="723"/>
                  </a:lnTo>
                  <a:lnTo>
                    <a:pt x="68" y="722"/>
                  </a:lnTo>
                  <a:lnTo>
                    <a:pt x="66" y="721"/>
                  </a:lnTo>
                  <a:lnTo>
                    <a:pt x="62" y="720"/>
                  </a:lnTo>
                  <a:lnTo>
                    <a:pt x="60" y="720"/>
                  </a:lnTo>
                  <a:close/>
                  <a:moveTo>
                    <a:pt x="77" y="697"/>
                  </a:moveTo>
                  <a:lnTo>
                    <a:pt x="2" y="697"/>
                  </a:lnTo>
                  <a:lnTo>
                    <a:pt x="1" y="697"/>
                  </a:lnTo>
                  <a:lnTo>
                    <a:pt x="0" y="698"/>
                  </a:lnTo>
                  <a:lnTo>
                    <a:pt x="0" y="699"/>
                  </a:lnTo>
                  <a:lnTo>
                    <a:pt x="0" y="704"/>
                  </a:lnTo>
                  <a:lnTo>
                    <a:pt x="0" y="705"/>
                  </a:lnTo>
                  <a:lnTo>
                    <a:pt x="1" y="706"/>
                  </a:lnTo>
                  <a:lnTo>
                    <a:pt x="2" y="706"/>
                  </a:lnTo>
                  <a:lnTo>
                    <a:pt x="77" y="706"/>
                  </a:lnTo>
                  <a:lnTo>
                    <a:pt x="78" y="706"/>
                  </a:lnTo>
                  <a:lnTo>
                    <a:pt x="78" y="705"/>
                  </a:lnTo>
                  <a:lnTo>
                    <a:pt x="79" y="704"/>
                  </a:lnTo>
                  <a:lnTo>
                    <a:pt x="79" y="699"/>
                  </a:lnTo>
                  <a:lnTo>
                    <a:pt x="78" y="698"/>
                  </a:lnTo>
                  <a:lnTo>
                    <a:pt x="78" y="697"/>
                  </a:lnTo>
                  <a:lnTo>
                    <a:pt x="77" y="697"/>
                  </a:lnTo>
                  <a:close/>
                  <a:moveTo>
                    <a:pt x="55" y="630"/>
                  </a:moveTo>
                  <a:lnTo>
                    <a:pt x="47" y="630"/>
                  </a:lnTo>
                  <a:lnTo>
                    <a:pt x="43" y="631"/>
                  </a:lnTo>
                  <a:lnTo>
                    <a:pt x="36" y="633"/>
                  </a:lnTo>
                  <a:lnTo>
                    <a:pt x="33" y="635"/>
                  </a:lnTo>
                  <a:lnTo>
                    <a:pt x="29" y="639"/>
                  </a:lnTo>
                  <a:lnTo>
                    <a:pt x="27" y="641"/>
                  </a:lnTo>
                  <a:lnTo>
                    <a:pt x="24" y="647"/>
                  </a:lnTo>
                  <a:lnTo>
                    <a:pt x="24" y="650"/>
                  </a:lnTo>
                  <a:lnTo>
                    <a:pt x="24" y="660"/>
                  </a:lnTo>
                  <a:lnTo>
                    <a:pt x="24" y="663"/>
                  </a:lnTo>
                  <a:lnTo>
                    <a:pt x="27" y="670"/>
                  </a:lnTo>
                  <a:lnTo>
                    <a:pt x="29" y="672"/>
                  </a:lnTo>
                  <a:lnTo>
                    <a:pt x="34" y="677"/>
                  </a:lnTo>
                  <a:lnTo>
                    <a:pt x="37" y="678"/>
                  </a:lnTo>
                  <a:lnTo>
                    <a:pt x="44" y="681"/>
                  </a:lnTo>
                  <a:lnTo>
                    <a:pt x="48" y="681"/>
                  </a:lnTo>
                  <a:lnTo>
                    <a:pt x="56" y="681"/>
                  </a:lnTo>
                  <a:lnTo>
                    <a:pt x="60" y="681"/>
                  </a:lnTo>
                  <a:lnTo>
                    <a:pt x="67" y="679"/>
                  </a:lnTo>
                  <a:lnTo>
                    <a:pt x="70" y="677"/>
                  </a:lnTo>
                  <a:lnTo>
                    <a:pt x="75" y="673"/>
                  </a:lnTo>
                  <a:lnTo>
                    <a:pt x="76" y="671"/>
                  </a:lnTo>
                  <a:lnTo>
                    <a:pt x="49" y="671"/>
                  </a:lnTo>
                  <a:lnTo>
                    <a:pt x="46" y="671"/>
                  </a:lnTo>
                  <a:lnTo>
                    <a:pt x="41" y="670"/>
                  </a:lnTo>
                  <a:lnTo>
                    <a:pt x="39" y="669"/>
                  </a:lnTo>
                  <a:lnTo>
                    <a:pt x="35" y="666"/>
                  </a:lnTo>
                  <a:lnTo>
                    <a:pt x="34" y="665"/>
                  </a:lnTo>
                  <a:lnTo>
                    <a:pt x="32" y="661"/>
                  </a:lnTo>
                  <a:lnTo>
                    <a:pt x="32" y="659"/>
                  </a:lnTo>
                  <a:lnTo>
                    <a:pt x="32" y="652"/>
                  </a:lnTo>
                  <a:lnTo>
                    <a:pt x="32" y="650"/>
                  </a:lnTo>
                  <a:lnTo>
                    <a:pt x="34" y="646"/>
                  </a:lnTo>
                  <a:lnTo>
                    <a:pt x="36" y="645"/>
                  </a:lnTo>
                  <a:lnTo>
                    <a:pt x="39" y="642"/>
                  </a:lnTo>
                  <a:lnTo>
                    <a:pt x="42" y="641"/>
                  </a:lnTo>
                  <a:lnTo>
                    <a:pt x="46" y="640"/>
                  </a:lnTo>
                  <a:lnTo>
                    <a:pt x="49" y="640"/>
                  </a:lnTo>
                  <a:lnTo>
                    <a:pt x="75" y="640"/>
                  </a:lnTo>
                  <a:lnTo>
                    <a:pt x="74" y="639"/>
                  </a:lnTo>
                  <a:lnTo>
                    <a:pt x="69" y="635"/>
                  </a:lnTo>
                  <a:lnTo>
                    <a:pt x="66" y="633"/>
                  </a:lnTo>
                  <a:lnTo>
                    <a:pt x="59" y="631"/>
                  </a:lnTo>
                  <a:lnTo>
                    <a:pt x="55" y="630"/>
                  </a:lnTo>
                  <a:close/>
                  <a:moveTo>
                    <a:pt x="75" y="640"/>
                  </a:moveTo>
                  <a:lnTo>
                    <a:pt x="55" y="640"/>
                  </a:lnTo>
                  <a:lnTo>
                    <a:pt x="57" y="640"/>
                  </a:lnTo>
                  <a:lnTo>
                    <a:pt x="62" y="642"/>
                  </a:lnTo>
                  <a:lnTo>
                    <a:pt x="64" y="642"/>
                  </a:lnTo>
                  <a:lnTo>
                    <a:pt x="68" y="645"/>
                  </a:lnTo>
                  <a:lnTo>
                    <a:pt x="69" y="647"/>
                  </a:lnTo>
                  <a:lnTo>
                    <a:pt x="71" y="651"/>
                  </a:lnTo>
                  <a:lnTo>
                    <a:pt x="71" y="652"/>
                  </a:lnTo>
                  <a:lnTo>
                    <a:pt x="72" y="660"/>
                  </a:lnTo>
                  <a:lnTo>
                    <a:pt x="71" y="661"/>
                  </a:lnTo>
                  <a:lnTo>
                    <a:pt x="69" y="665"/>
                  </a:lnTo>
                  <a:lnTo>
                    <a:pt x="68" y="667"/>
                  </a:lnTo>
                  <a:lnTo>
                    <a:pt x="64" y="669"/>
                  </a:lnTo>
                  <a:lnTo>
                    <a:pt x="62" y="670"/>
                  </a:lnTo>
                  <a:lnTo>
                    <a:pt x="57" y="671"/>
                  </a:lnTo>
                  <a:lnTo>
                    <a:pt x="54" y="671"/>
                  </a:lnTo>
                  <a:lnTo>
                    <a:pt x="76" y="671"/>
                  </a:lnTo>
                  <a:lnTo>
                    <a:pt x="76" y="670"/>
                  </a:lnTo>
                  <a:lnTo>
                    <a:pt x="79" y="664"/>
                  </a:lnTo>
                  <a:lnTo>
                    <a:pt x="79" y="661"/>
                  </a:lnTo>
                  <a:lnTo>
                    <a:pt x="79" y="651"/>
                  </a:lnTo>
                  <a:lnTo>
                    <a:pt x="79" y="648"/>
                  </a:lnTo>
                  <a:lnTo>
                    <a:pt x="76" y="642"/>
                  </a:lnTo>
                  <a:lnTo>
                    <a:pt x="75" y="640"/>
                  </a:lnTo>
                  <a:close/>
                  <a:moveTo>
                    <a:pt x="34" y="584"/>
                  </a:moveTo>
                  <a:lnTo>
                    <a:pt x="32" y="584"/>
                  </a:lnTo>
                  <a:lnTo>
                    <a:pt x="31" y="584"/>
                  </a:lnTo>
                  <a:lnTo>
                    <a:pt x="30" y="584"/>
                  </a:lnTo>
                  <a:lnTo>
                    <a:pt x="29" y="585"/>
                  </a:lnTo>
                  <a:lnTo>
                    <a:pt x="27" y="587"/>
                  </a:lnTo>
                  <a:lnTo>
                    <a:pt x="25" y="591"/>
                  </a:lnTo>
                  <a:lnTo>
                    <a:pt x="24" y="595"/>
                  </a:lnTo>
                  <a:lnTo>
                    <a:pt x="24" y="597"/>
                  </a:lnTo>
                  <a:lnTo>
                    <a:pt x="24" y="604"/>
                  </a:lnTo>
                  <a:lnTo>
                    <a:pt x="24" y="606"/>
                  </a:lnTo>
                  <a:lnTo>
                    <a:pt x="27" y="612"/>
                  </a:lnTo>
                  <a:lnTo>
                    <a:pt x="28" y="614"/>
                  </a:lnTo>
                  <a:lnTo>
                    <a:pt x="33" y="619"/>
                  </a:lnTo>
                  <a:lnTo>
                    <a:pt x="36" y="620"/>
                  </a:lnTo>
                  <a:lnTo>
                    <a:pt x="43" y="623"/>
                  </a:lnTo>
                  <a:lnTo>
                    <a:pt x="47" y="623"/>
                  </a:lnTo>
                  <a:lnTo>
                    <a:pt x="57" y="623"/>
                  </a:lnTo>
                  <a:lnTo>
                    <a:pt x="61" y="623"/>
                  </a:lnTo>
                  <a:lnTo>
                    <a:pt x="67" y="621"/>
                  </a:lnTo>
                  <a:lnTo>
                    <a:pt x="70" y="619"/>
                  </a:lnTo>
                  <a:lnTo>
                    <a:pt x="72" y="618"/>
                  </a:lnTo>
                  <a:lnTo>
                    <a:pt x="75" y="616"/>
                  </a:lnTo>
                  <a:lnTo>
                    <a:pt x="76" y="614"/>
                  </a:lnTo>
                  <a:lnTo>
                    <a:pt x="45" y="614"/>
                  </a:lnTo>
                  <a:lnTo>
                    <a:pt x="40" y="613"/>
                  </a:lnTo>
                  <a:lnTo>
                    <a:pt x="33" y="608"/>
                  </a:lnTo>
                  <a:lnTo>
                    <a:pt x="32" y="604"/>
                  </a:lnTo>
                  <a:lnTo>
                    <a:pt x="32" y="597"/>
                  </a:lnTo>
                  <a:lnTo>
                    <a:pt x="32" y="596"/>
                  </a:lnTo>
                  <a:lnTo>
                    <a:pt x="33" y="594"/>
                  </a:lnTo>
                  <a:lnTo>
                    <a:pt x="35" y="590"/>
                  </a:lnTo>
                  <a:lnTo>
                    <a:pt x="37" y="587"/>
                  </a:lnTo>
                  <a:lnTo>
                    <a:pt x="38" y="585"/>
                  </a:lnTo>
                  <a:lnTo>
                    <a:pt x="37" y="584"/>
                  </a:lnTo>
                  <a:lnTo>
                    <a:pt x="34" y="584"/>
                  </a:lnTo>
                  <a:close/>
                  <a:moveTo>
                    <a:pt x="69" y="583"/>
                  </a:moveTo>
                  <a:lnTo>
                    <a:pt x="67" y="583"/>
                  </a:lnTo>
                  <a:lnTo>
                    <a:pt x="66" y="584"/>
                  </a:lnTo>
                  <a:lnTo>
                    <a:pt x="65" y="584"/>
                  </a:lnTo>
                  <a:lnTo>
                    <a:pt x="65" y="585"/>
                  </a:lnTo>
                  <a:lnTo>
                    <a:pt x="66" y="587"/>
                  </a:lnTo>
                  <a:lnTo>
                    <a:pt x="68" y="590"/>
                  </a:lnTo>
                  <a:lnTo>
                    <a:pt x="71" y="594"/>
                  </a:lnTo>
                  <a:lnTo>
                    <a:pt x="71" y="596"/>
                  </a:lnTo>
                  <a:lnTo>
                    <a:pt x="71" y="597"/>
                  </a:lnTo>
                  <a:lnTo>
                    <a:pt x="71" y="602"/>
                  </a:lnTo>
                  <a:lnTo>
                    <a:pt x="71" y="604"/>
                  </a:lnTo>
                  <a:lnTo>
                    <a:pt x="70" y="606"/>
                  </a:lnTo>
                  <a:lnTo>
                    <a:pt x="67" y="610"/>
                  </a:lnTo>
                  <a:lnTo>
                    <a:pt x="65" y="611"/>
                  </a:lnTo>
                  <a:lnTo>
                    <a:pt x="63" y="612"/>
                  </a:lnTo>
                  <a:lnTo>
                    <a:pt x="58" y="613"/>
                  </a:lnTo>
                  <a:lnTo>
                    <a:pt x="55" y="614"/>
                  </a:lnTo>
                  <a:lnTo>
                    <a:pt x="76" y="614"/>
                  </a:lnTo>
                  <a:lnTo>
                    <a:pt x="76" y="613"/>
                  </a:lnTo>
                  <a:lnTo>
                    <a:pt x="79" y="608"/>
                  </a:lnTo>
                  <a:lnTo>
                    <a:pt x="79" y="604"/>
                  </a:lnTo>
                  <a:lnTo>
                    <a:pt x="79" y="600"/>
                  </a:lnTo>
                  <a:lnTo>
                    <a:pt x="79" y="596"/>
                  </a:lnTo>
                  <a:lnTo>
                    <a:pt x="78" y="591"/>
                  </a:lnTo>
                  <a:lnTo>
                    <a:pt x="76" y="587"/>
                  </a:lnTo>
                  <a:lnTo>
                    <a:pt x="74" y="585"/>
                  </a:lnTo>
                  <a:lnTo>
                    <a:pt x="73" y="584"/>
                  </a:lnTo>
                  <a:lnTo>
                    <a:pt x="72" y="584"/>
                  </a:lnTo>
                  <a:lnTo>
                    <a:pt x="71" y="583"/>
                  </a:lnTo>
                  <a:lnTo>
                    <a:pt x="69" y="583"/>
                  </a:lnTo>
                  <a:close/>
                  <a:moveTo>
                    <a:pt x="77" y="562"/>
                  </a:moveTo>
                  <a:lnTo>
                    <a:pt x="2" y="562"/>
                  </a:lnTo>
                  <a:lnTo>
                    <a:pt x="1" y="563"/>
                  </a:lnTo>
                  <a:lnTo>
                    <a:pt x="0" y="563"/>
                  </a:lnTo>
                  <a:lnTo>
                    <a:pt x="0" y="565"/>
                  </a:lnTo>
                  <a:lnTo>
                    <a:pt x="0" y="569"/>
                  </a:lnTo>
                  <a:lnTo>
                    <a:pt x="0" y="571"/>
                  </a:lnTo>
                  <a:lnTo>
                    <a:pt x="1" y="572"/>
                  </a:lnTo>
                  <a:lnTo>
                    <a:pt x="2" y="572"/>
                  </a:lnTo>
                  <a:lnTo>
                    <a:pt x="77" y="572"/>
                  </a:lnTo>
                  <a:lnTo>
                    <a:pt x="78" y="572"/>
                  </a:lnTo>
                  <a:lnTo>
                    <a:pt x="78" y="571"/>
                  </a:lnTo>
                  <a:lnTo>
                    <a:pt x="79" y="569"/>
                  </a:lnTo>
                  <a:lnTo>
                    <a:pt x="79" y="565"/>
                  </a:lnTo>
                  <a:lnTo>
                    <a:pt x="78" y="563"/>
                  </a:lnTo>
                  <a:lnTo>
                    <a:pt x="77" y="562"/>
                  </a:lnTo>
                  <a:close/>
                  <a:moveTo>
                    <a:pt x="26" y="532"/>
                  </a:moveTo>
                  <a:lnTo>
                    <a:pt x="25" y="532"/>
                  </a:lnTo>
                  <a:lnTo>
                    <a:pt x="25" y="533"/>
                  </a:lnTo>
                  <a:lnTo>
                    <a:pt x="25" y="535"/>
                  </a:lnTo>
                  <a:lnTo>
                    <a:pt x="25" y="539"/>
                  </a:lnTo>
                  <a:lnTo>
                    <a:pt x="25" y="541"/>
                  </a:lnTo>
                  <a:lnTo>
                    <a:pt x="26" y="542"/>
                  </a:lnTo>
                  <a:lnTo>
                    <a:pt x="27" y="543"/>
                  </a:lnTo>
                  <a:lnTo>
                    <a:pt x="48" y="562"/>
                  </a:lnTo>
                  <a:lnTo>
                    <a:pt x="49" y="562"/>
                  </a:lnTo>
                  <a:lnTo>
                    <a:pt x="62" y="552"/>
                  </a:lnTo>
                  <a:lnTo>
                    <a:pt x="48" y="552"/>
                  </a:lnTo>
                  <a:lnTo>
                    <a:pt x="29" y="534"/>
                  </a:lnTo>
                  <a:lnTo>
                    <a:pt x="28" y="532"/>
                  </a:lnTo>
                  <a:lnTo>
                    <a:pt x="26" y="532"/>
                  </a:lnTo>
                  <a:close/>
                  <a:moveTo>
                    <a:pt x="77" y="530"/>
                  </a:moveTo>
                  <a:lnTo>
                    <a:pt x="76" y="530"/>
                  </a:lnTo>
                  <a:lnTo>
                    <a:pt x="74" y="531"/>
                  </a:lnTo>
                  <a:lnTo>
                    <a:pt x="48" y="552"/>
                  </a:lnTo>
                  <a:lnTo>
                    <a:pt x="62" y="552"/>
                  </a:lnTo>
                  <a:lnTo>
                    <a:pt x="77" y="541"/>
                  </a:lnTo>
                  <a:lnTo>
                    <a:pt x="78" y="540"/>
                  </a:lnTo>
                  <a:lnTo>
                    <a:pt x="78" y="539"/>
                  </a:lnTo>
                  <a:lnTo>
                    <a:pt x="79" y="538"/>
                  </a:lnTo>
                  <a:lnTo>
                    <a:pt x="79" y="532"/>
                  </a:lnTo>
                  <a:lnTo>
                    <a:pt x="78" y="531"/>
                  </a:lnTo>
                  <a:lnTo>
                    <a:pt x="78" y="530"/>
                  </a:lnTo>
                  <a:lnTo>
                    <a:pt x="77" y="530"/>
                  </a:lnTo>
                  <a:close/>
                  <a:moveTo>
                    <a:pt x="34" y="483"/>
                  </a:moveTo>
                  <a:lnTo>
                    <a:pt x="32" y="483"/>
                  </a:lnTo>
                  <a:lnTo>
                    <a:pt x="31" y="483"/>
                  </a:lnTo>
                  <a:lnTo>
                    <a:pt x="30" y="483"/>
                  </a:lnTo>
                  <a:lnTo>
                    <a:pt x="29" y="484"/>
                  </a:lnTo>
                  <a:lnTo>
                    <a:pt x="27" y="487"/>
                  </a:lnTo>
                  <a:lnTo>
                    <a:pt x="25" y="490"/>
                  </a:lnTo>
                  <a:lnTo>
                    <a:pt x="24" y="494"/>
                  </a:lnTo>
                  <a:lnTo>
                    <a:pt x="24" y="497"/>
                  </a:lnTo>
                  <a:lnTo>
                    <a:pt x="24" y="503"/>
                  </a:lnTo>
                  <a:lnTo>
                    <a:pt x="24" y="505"/>
                  </a:lnTo>
                  <a:lnTo>
                    <a:pt x="27" y="511"/>
                  </a:lnTo>
                  <a:lnTo>
                    <a:pt x="28" y="514"/>
                  </a:lnTo>
                  <a:lnTo>
                    <a:pt x="33" y="518"/>
                  </a:lnTo>
                  <a:lnTo>
                    <a:pt x="36" y="520"/>
                  </a:lnTo>
                  <a:lnTo>
                    <a:pt x="43" y="522"/>
                  </a:lnTo>
                  <a:lnTo>
                    <a:pt x="47" y="523"/>
                  </a:lnTo>
                  <a:lnTo>
                    <a:pt x="57" y="523"/>
                  </a:lnTo>
                  <a:lnTo>
                    <a:pt x="61" y="522"/>
                  </a:lnTo>
                  <a:lnTo>
                    <a:pt x="67" y="520"/>
                  </a:lnTo>
                  <a:lnTo>
                    <a:pt x="70" y="519"/>
                  </a:lnTo>
                  <a:lnTo>
                    <a:pt x="75" y="515"/>
                  </a:lnTo>
                  <a:lnTo>
                    <a:pt x="76" y="513"/>
                  </a:lnTo>
                  <a:lnTo>
                    <a:pt x="45" y="513"/>
                  </a:lnTo>
                  <a:lnTo>
                    <a:pt x="40" y="512"/>
                  </a:lnTo>
                  <a:lnTo>
                    <a:pt x="33" y="507"/>
                  </a:lnTo>
                  <a:lnTo>
                    <a:pt x="32" y="504"/>
                  </a:lnTo>
                  <a:lnTo>
                    <a:pt x="32" y="497"/>
                  </a:lnTo>
                  <a:lnTo>
                    <a:pt x="32" y="495"/>
                  </a:lnTo>
                  <a:lnTo>
                    <a:pt x="33" y="493"/>
                  </a:lnTo>
                  <a:lnTo>
                    <a:pt x="35" y="489"/>
                  </a:lnTo>
                  <a:lnTo>
                    <a:pt x="37" y="486"/>
                  </a:lnTo>
                  <a:lnTo>
                    <a:pt x="38" y="485"/>
                  </a:lnTo>
                  <a:lnTo>
                    <a:pt x="37" y="483"/>
                  </a:lnTo>
                  <a:lnTo>
                    <a:pt x="34" y="483"/>
                  </a:lnTo>
                  <a:close/>
                  <a:moveTo>
                    <a:pt x="69" y="483"/>
                  </a:moveTo>
                  <a:lnTo>
                    <a:pt x="67" y="483"/>
                  </a:lnTo>
                  <a:lnTo>
                    <a:pt x="66" y="483"/>
                  </a:lnTo>
                  <a:lnTo>
                    <a:pt x="65" y="483"/>
                  </a:lnTo>
                  <a:lnTo>
                    <a:pt x="65" y="484"/>
                  </a:lnTo>
                  <a:lnTo>
                    <a:pt x="66" y="486"/>
                  </a:lnTo>
                  <a:lnTo>
                    <a:pt x="68" y="489"/>
                  </a:lnTo>
                  <a:lnTo>
                    <a:pt x="70" y="493"/>
                  </a:lnTo>
                  <a:lnTo>
                    <a:pt x="71" y="495"/>
                  </a:lnTo>
                  <a:lnTo>
                    <a:pt x="71" y="497"/>
                  </a:lnTo>
                  <a:lnTo>
                    <a:pt x="71" y="501"/>
                  </a:lnTo>
                  <a:lnTo>
                    <a:pt x="71" y="503"/>
                  </a:lnTo>
                  <a:lnTo>
                    <a:pt x="70" y="505"/>
                  </a:lnTo>
                  <a:lnTo>
                    <a:pt x="67" y="509"/>
                  </a:lnTo>
                  <a:lnTo>
                    <a:pt x="65" y="510"/>
                  </a:lnTo>
                  <a:lnTo>
                    <a:pt x="63" y="511"/>
                  </a:lnTo>
                  <a:lnTo>
                    <a:pt x="58" y="513"/>
                  </a:lnTo>
                  <a:lnTo>
                    <a:pt x="55" y="513"/>
                  </a:lnTo>
                  <a:lnTo>
                    <a:pt x="76" y="513"/>
                  </a:lnTo>
                  <a:lnTo>
                    <a:pt x="76" y="512"/>
                  </a:lnTo>
                  <a:lnTo>
                    <a:pt x="79" y="507"/>
                  </a:lnTo>
                  <a:lnTo>
                    <a:pt x="79" y="504"/>
                  </a:lnTo>
                  <a:lnTo>
                    <a:pt x="79" y="499"/>
                  </a:lnTo>
                  <a:lnTo>
                    <a:pt x="79" y="495"/>
                  </a:lnTo>
                  <a:lnTo>
                    <a:pt x="78" y="490"/>
                  </a:lnTo>
                  <a:lnTo>
                    <a:pt x="76" y="486"/>
                  </a:lnTo>
                  <a:lnTo>
                    <a:pt x="74" y="484"/>
                  </a:lnTo>
                  <a:lnTo>
                    <a:pt x="73" y="483"/>
                  </a:lnTo>
                  <a:lnTo>
                    <a:pt x="72" y="483"/>
                  </a:lnTo>
                  <a:lnTo>
                    <a:pt x="71" y="483"/>
                  </a:lnTo>
                  <a:lnTo>
                    <a:pt x="69" y="483"/>
                  </a:lnTo>
                  <a:close/>
                  <a:moveTo>
                    <a:pt x="77" y="462"/>
                  </a:moveTo>
                  <a:lnTo>
                    <a:pt x="2" y="462"/>
                  </a:lnTo>
                  <a:lnTo>
                    <a:pt x="1" y="462"/>
                  </a:lnTo>
                  <a:lnTo>
                    <a:pt x="0" y="463"/>
                  </a:lnTo>
                  <a:lnTo>
                    <a:pt x="0" y="464"/>
                  </a:lnTo>
                  <a:lnTo>
                    <a:pt x="0" y="469"/>
                  </a:lnTo>
                  <a:lnTo>
                    <a:pt x="0" y="470"/>
                  </a:lnTo>
                  <a:lnTo>
                    <a:pt x="1" y="471"/>
                  </a:lnTo>
                  <a:lnTo>
                    <a:pt x="2" y="471"/>
                  </a:lnTo>
                  <a:lnTo>
                    <a:pt x="77" y="471"/>
                  </a:lnTo>
                  <a:lnTo>
                    <a:pt x="78" y="471"/>
                  </a:lnTo>
                  <a:lnTo>
                    <a:pt x="78" y="470"/>
                  </a:lnTo>
                  <a:lnTo>
                    <a:pt x="79" y="469"/>
                  </a:lnTo>
                  <a:lnTo>
                    <a:pt x="79" y="464"/>
                  </a:lnTo>
                  <a:lnTo>
                    <a:pt x="78" y="463"/>
                  </a:lnTo>
                  <a:lnTo>
                    <a:pt x="78" y="462"/>
                  </a:lnTo>
                  <a:lnTo>
                    <a:pt x="77" y="462"/>
                  </a:lnTo>
                  <a:close/>
                  <a:moveTo>
                    <a:pt x="77" y="427"/>
                  </a:moveTo>
                  <a:lnTo>
                    <a:pt x="42" y="427"/>
                  </a:lnTo>
                  <a:lnTo>
                    <a:pt x="39" y="428"/>
                  </a:lnTo>
                  <a:lnTo>
                    <a:pt x="34" y="429"/>
                  </a:lnTo>
                  <a:lnTo>
                    <a:pt x="32" y="430"/>
                  </a:lnTo>
                  <a:lnTo>
                    <a:pt x="28" y="433"/>
                  </a:lnTo>
                  <a:lnTo>
                    <a:pt x="27" y="435"/>
                  </a:lnTo>
                  <a:lnTo>
                    <a:pt x="24" y="439"/>
                  </a:lnTo>
                  <a:lnTo>
                    <a:pt x="24" y="442"/>
                  </a:lnTo>
                  <a:lnTo>
                    <a:pt x="24" y="448"/>
                  </a:lnTo>
                  <a:lnTo>
                    <a:pt x="24" y="451"/>
                  </a:lnTo>
                  <a:lnTo>
                    <a:pt x="27" y="456"/>
                  </a:lnTo>
                  <a:lnTo>
                    <a:pt x="29" y="459"/>
                  </a:lnTo>
                  <a:lnTo>
                    <a:pt x="32" y="462"/>
                  </a:lnTo>
                  <a:lnTo>
                    <a:pt x="42" y="462"/>
                  </a:lnTo>
                  <a:lnTo>
                    <a:pt x="38" y="459"/>
                  </a:lnTo>
                  <a:lnTo>
                    <a:pt x="36" y="457"/>
                  </a:lnTo>
                  <a:lnTo>
                    <a:pt x="33" y="452"/>
                  </a:lnTo>
                  <a:lnTo>
                    <a:pt x="32" y="450"/>
                  </a:lnTo>
                  <a:lnTo>
                    <a:pt x="32" y="445"/>
                  </a:lnTo>
                  <a:lnTo>
                    <a:pt x="32" y="444"/>
                  </a:lnTo>
                  <a:lnTo>
                    <a:pt x="33" y="443"/>
                  </a:lnTo>
                  <a:lnTo>
                    <a:pt x="36" y="439"/>
                  </a:lnTo>
                  <a:lnTo>
                    <a:pt x="40" y="437"/>
                  </a:lnTo>
                  <a:lnTo>
                    <a:pt x="42" y="437"/>
                  </a:lnTo>
                  <a:lnTo>
                    <a:pt x="44" y="437"/>
                  </a:lnTo>
                  <a:lnTo>
                    <a:pt x="77" y="437"/>
                  </a:lnTo>
                  <a:lnTo>
                    <a:pt x="78" y="436"/>
                  </a:lnTo>
                  <a:lnTo>
                    <a:pt x="79" y="435"/>
                  </a:lnTo>
                  <a:lnTo>
                    <a:pt x="79" y="433"/>
                  </a:lnTo>
                  <a:lnTo>
                    <a:pt x="79" y="430"/>
                  </a:lnTo>
                  <a:lnTo>
                    <a:pt x="78" y="428"/>
                  </a:lnTo>
                  <a:lnTo>
                    <a:pt x="78" y="427"/>
                  </a:lnTo>
                  <a:lnTo>
                    <a:pt x="77" y="427"/>
                  </a:lnTo>
                  <a:close/>
                  <a:moveTo>
                    <a:pt x="54" y="380"/>
                  </a:moveTo>
                  <a:lnTo>
                    <a:pt x="47" y="380"/>
                  </a:lnTo>
                  <a:lnTo>
                    <a:pt x="47" y="392"/>
                  </a:lnTo>
                  <a:lnTo>
                    <a:pt x="48" y="394"/>
                  </a:lnTo>
                  <a:lnTo>
                    <a:pt x="49" y="400"/>
                  </a:lnTo>
                  <a:lnTo>
                    <a:pt x="50" y="403"/>
                  </a:lnTo>
                  <a:lnTo>
                    <a:pt x="53" y="407"/>
                  </a:lnTo>
                  <a:lnTo>
                    <a:pt x="55" y="409"/>
                  </a:lnTo>
                  <a:lnTo>
                    <a:pt x="59" y="411"/>
                  </a:lnTo>
                  <a:lnTo>
                    <a:pt x="61" y="412"/>
                  </a:lnTo>
                  <a:lnTo>
                    <a:pt x="67" y="412"/>
                  </a:lnTo>
                  <a:lnTo>
                    <a:pt x="69" y="411"/>
                  </a:lnTo>
                  <a:lnTo>
                    <a:pt x="73" y="410"/>
                  </a:lnTo>
                  <a:lnTo>
                    <a:pt x="74" y="409"/>
                  </a:lnTo>
                  <a:lnTo>
                    <a:pt x="77" y="405"/>
                  </a:lnTo>
                  <a:lnTo>
                    <a:pt x="78" y="404"/>
                  </a:lnTo>
                  <a:lnTo>
                    <a:pt x="78" y="402"/>
                  </a:lnTo>
                  <a:lnTo>
                    <a:pt x="64" y="402"/>
                  </a:lnTo>
                  <a:lnTo>
                    <a:pt x="60" y="401"/>
                  </a:lnTo>
                  <a:lnTo>
                    <a:pt x="56" y="399"/>
                  </a:lnTo>
                  <a:lnTo>
                    <a:pt x="56" y="398"/>
                  </a:lnTo>
                  <a:lnTo>
                    <a:pt x="55" y="396"/>
                  </a:lnTo>
                  <a:lnTo>
                    <a:pt x="54" y="392"/>
                  </a:lnTo>
                  <a:lnTo>
                    <a:pt x="54" y="390"/>
                  </a:lnTo>
                  <a:lnTo>
                    <a:pt x="54" y="380"/>
                  </a:lnTo>
                  <a:close/>
                  <a:moveTo>
                    <a:pt x="77" y="370"/>
                  </a:moveTo>
                  <a:lnTo>
                    <a:pt x="40" y="370"/>
                  </a:lnTo>
                  <a:lnTo>
                    <a:pt x="37" y="371"/>
                  </a:lnTo>
                  <a:lnTo>
                    <a:pt x="32" y="372"/>
                  </a:lnTo>
                  <a:lnTo>
                    <a:pt x="30" y="373"/>
                  </a:lnTo>
                  <a:lnTo>
                    <a:pt x="27" y="376"/>
                  </a:lnTo>
                  <a:lnTo>
                    <a:pt x="26" y="378"/>
                  </a:lnTo>
                  <a:lnTo>
                    <a:pt x="24" y="384"/>
                  </a:lnTo>
                  <a:lnTo>
                    <a:pt x="24" y="394"/>
                  </a:lnTo>
                  <a:lnTo>
                    <a:pt x="25" y="398"/>
                  </a:lnTo>
                  <a:lnTo>
                    <a:pt x="25" y="400"/>
                  </a:lnTo>
                  <a:lnTo>
                    <a:pt x="26" y="402"/>
                  </a:lnTo>
                  <a:lnTo>
                    <a:pt x="27" y="406"/>
                  </a:lnTo>
                  <a:lnTo>
                    <a:pt x="29" y="408"/>
                  </a:lnTo>
                  <a:lnTo>
                    <a:pt x="31" y="409"/>
                  </a:lnTo>
                  <a:lnTo>
                    <a:pt x="33" y="409"/>
                  </a:lnTo>
                  <a:lnTo>
                    <a:pt x="35" y="409"/>
                  </a:lnTo>
                  <a:lnTo>
                    <a:pt x="36" y="409"/>
                  </a:lnTo>
                  <a:lnTo>
                    <a:pt x="36" y="408"/>
                  </a:lnTo>
                  <a:lnTo>
                    <a:pt x="36" y="407"/>
                  </a:lnTo>
                  <a:lnTo>
                    <a:pt x="36" y="405"/>
                  </a:lnTo>
                  <a:lnTo>
                    <a:pt x="34" y="401"/>
                  </a:lnTo>
                  <a:lnTo>
                    <a:pt x="33" y="401"/>
                  </a:lnTo>
                  <a:lnTo>
                    <a:pt x="33" y="399"/>
                  </a:lnTo>
                  <a:lnTo>
                    <a:pt x="32" y="395"/>
                  </a:lnTo>
                  <a:lnTo>
                    <a:pt x="31" y="394"/>
                  </a:lnTo>
                  <a:lnTo>
                    <a:pt x="32" y="387"/>
                  </a:lnTo>
                  <a:lnTo>
                    <a:pt x="32" y="386"/>
                  </a:lnTo>
                  <a:lnTo>
                    <a:pt x="34" y="382"/>
                  </a:lnTo>
                  <a:lnTo>
                    <a:pt x="38" y="380"/>
                  </a:lnTo>
                  <a:lnTo>
                    <a:pt x="40" y="380"/>
                  </a:lnTo>
                  <a:lnTo>
                    <a:pt x="41" y="380"/>
                  </a:lnTo>
                  <a:lnTo>
                    <a:pt x="73" y="380"/>
                  </a:lnTo>
                  <a:lnTo>
                    <a:pt x="72" y="378"/>
                  </a:lnTo>
                  <a:lnTo>
                    <a:pt x="77" y="378"/>
                  </a:lnTo>
                  <a:lnTo>
                    <a:pt x="78" y="378"/>
                  </a:lnTo>
                  <a:lnTo>
                    <a:pt x="79" y="377"/>
                  </a:lnTo>
                  <a:lnTo>
                    <a:pt x="79" y="372"/>
                  </a:lnTo>
                  <a:lnTo>
                    <a:pt x="78" y="371"/>
                  </a:lnTo>
                  <a:lnTo>
                    <a:pt x="77" y="370"/>
                  </a:lnTo>
                  <a:close/>
                  <a:moveTo>
                    <a:pt x="73" y="380"/>
                  </a:moveTo>
                  <a:lnTo>
                    <a:pt x="65" y="380"/>
                  </a:lnTo>
                  <a:lnTo>
                    <a:pt x="67" y="382"/>
                  </a:lnTo>
                  <a:lnTo>
                    <a:pt x="69" y="384"/>
                  </a:lnTo>
                  <a:lnTo>
                    <a:pt x="72" y="388"/>
                  </a:lnTo>
                  <a:lnTo>
                    <a:pt x="72" y="390"/>
                  </a:lnTo>
                  <a:lnTo>
                    <a:pt x="72" y="396"/>
                  </a:lnTo>
                  <a:lnTo>
                    <a:pt x="71" y="398"/>
                  </a:lnTo>
                  <a:lnTo>
                    <a:pt x="68" y="402"/>
                  </a:lnTo>
                  <a:lnTo>
                    <a:pt x="66" y="402"/>
                  </a:lnTo>
                  <a:lnTo>
                    <a:pt x="78" y="402"/>
                  </a:lnTo>
                  <a:lnTo>
                    <a:pt x="79" y="400"/>
                  </a:lnTo>
                  <a:lnTo>
                    <a:pt x="79" y="399"/>
                  </a:lnTo>
                  <a:lnTo>
                    <a:pt x="79" y="398"/>
                  </a:lnTo>
                  <a:lnTo>
                    <a:pt x="79" y="390"/>
                  </a:lnTo>
                  <a:lnTo>
                    <a:pt x="79" y="388"/>
                  </a:lnTo>
                  <a:lnTo>
                    <a:pt x="76" y="383"/>
                  </a:lnTo>
                  <a:lnTo>
                    <a:pt x="74" y="380"/>
                  </a:lnTo>
                  <a:lnTo>
                    <a:pt x="73" y="380"/>
                  </a:lnTo>
                  <a:close/>
                  <a:moveTo>
                    <a:pt x="77" y="342"/>
                  </a:moveTo>
                  <a:lnTo>
                    <a:pt x="26" y="342"/>
                  </a:lnTo>
                  <a:lnTo>
                    <a:pt x="25" y="343"/>
                  </a:lnTo>
                  <a:lnTo>
                    <a:pt x="25" y="344"/>
                  </a:lnTo>
                  <a:lnTo>
                    <a:pt x="25" y="349"/>
                  </a:lnTo>
                  <a:lnTo>
                    <a:pt x="25" y="350"/>
                  </a:lnTo>
                  <a:lnTo>
                    <a:pt x="26" y="351"/>
                  </a:lnTo>
                  <a:lnTo>
                    <a:pt x="77" y="351"/>
                  </a:lnTo>
                  <a:lnTo>
                    <a:pt x="78" y="351"/>
                  </a:lnTo>
                  <a:lnTo>
                    <a:pt x="78" y="350"/>
                  </a:lnTo>
                  <a:lnTo>
                    <a:pt x="79" y="349"/>
                  </a:lnTo>
                  <a:lnTo>
                    <a:pt x="79" y="344"/>
                  </a:lnTo>
                  <a:lnTo>
                    <a:pt x="78" y="343"/>
                  </a:lnTo>
                  <a:lnTo>
                    <a:pt x="78" y="342"/>
                  </a:lnTo>
                  <a:lnTo>
                    <a:pt x="77" y="342"/>
                  </a:lnTo>
                  <a:close/>
                  <a:moveTo>
                    <a:pt x="11" y="341"/>
                  </a:moveTo>
                  <a:lnTo>
                    <a:pt x="7" y="341"/>
                  </a:lnTo>
                  <a:lnTo>
                    <a:pt x="6" y="341"/>
                  </a:lnTo>
                  <a:lnTo>
                    <a:pt x="4" y="343"/>
                  </a:lnTo>
                  <a:lnTo>
                    <a:pt x="4" y="344"/>
                  </a:lnTo>
                  <a:lnTo>
                    <a:pt x="4" y="348"/>
                  </a:lnTo>
                  <a:lnTo>
                    <a:pt x="4" y="350"/>
                  </a:lnTo>
                  <a:lnTo>
                    <a:pt x="6" y="352"/>
                  </a:lnTo>
                  <a:lnTo>
                    <a:pt x="7" y="352"/>
                  </a:lnTo>
                  <a:lnTo>
                    <a:pt x="11" y="352"/>
                  </a:lnTo>
                  <a:lnTo>
                    <a:pt x="13" y="352"/>
                  </a:lnTo>
                  <a:lnTo>
                    <a:pt x="14" y="351"/>
                  </a:lnTo>
                  <a:lnTo>
                    <a:pt x="14" y="350"/>
                  </a:lnTo>
                  <a:lnTo>
                    <a:pt x="15" y="348"/>
                  </a:lnTo>
                  <a:lnTo>
                    <a:pt x="15" y="344"/>
                  </a:lnTo>
                  <a:lnTo>
                    <a:pt x="14" y="343"/>
                  </a:lnTo>
                  <a:lnTo>
                    <a:pt x="13" y="341"/>
                  </a:lnTo>
                  <a:lnTo>
                    <a:pt x="11" y="341"/>
                  </a:lnTo>
                  <a:close/>
                  <a:moveTo>
                    <a:pt x="77" y="283"/>
                  </a:moveTo>
                  <a:lnTo>
                    <a:pt x="42" y="283"/>
                  </a:lnTo>
                  <a:lnTo>
                    <a:pt x="39" y="284"/>
                  </a:lnTo>
                  <a:lnTo>
                    <a:pt x="34" y="285"/>
                  </a:lnTo>
                  <a:lnTo>
                    <a:pt x="32" y="286"/>
                  </a:lnTo>
                  <a:lnTo>
                    <a:pt x="28" y="289"/>
                  </a:lnTo>
                  <a:lnTo>
                    <a:pt x="27" y="291"/>
                  </a:lnTo>
                  <a:lnTo>
                    <a:pt x="24" y="295"/>
                  </a:lnTo>
                  <a:lnTo>
                    <a:pt x="24" y="298"/>
                  </a:lnTo>
                  <a:lnTo>
                    <a:pt x="24" y="304"/>
                  </a:lnTo>
                  <a:lnTo>
                    <a:pt x="25" y="307"/>
                  </a:lnTo>
                  <a:lnTo>
                    <a:pt x="27" y="313"/>
                  </a:lnTo>
                  <a:lnTo>
                    <a:pt x="30" y="316"/>
                  </a:lnTo>
                  <a:lnTo>
                    <a:pt x="33" y="318"/>
                  </a:lnTo>
                  <a:lnTo>
                    <a:pt x="26" y="318"/>
                  </a:lnTo>
                  <a:lnTo>
                    <a:pt x="26" y="319"/>
                  </a:lnTo>
                  <a:lnTo>
                    <a:pt x="25" y="319"/>
                  </a:lnTo>
                  <a:lnTo>
                    <a:pt x="25" y="320"/>
                  </a:lnTo>
                  <a:lnTo>
                    <a:pt x="25" y="325"/>
                  </a:lnTo>
                  <a:lnTo>
                    <a:pt x="25" y="326"/>
                  </a:lnTo>
                  <a:lnTo>
                    <a:pt x="26" y="327"/>
                  </a:lnTo>
                  <a:lnTo>
                    <a:pt x="77" y="327"/>
                  </a:lnTo>
                  <a:lnTo>
                    <a:pt x="78" y="327"/>
                  </a:lnTo>
                  <a:lnTo>
                    <a:pt x="78" y="326"/>
                  </a:lnTo>
                  <a:lnTo>
                    <a:pt x="79" y="325"/>
                  </a:lnTo>
                  <a:lnTo>
                    <a:pt x="78" y="319"/>
                  </a:lnTo>
                  <a:lnTo>
                    <a:pt x="78" y="318"/>
                  </a:lnTo>
                  <a:lnTo>
                    <a:pt x="77" y="318"/>
                  </a:lnTo>
                  <a:lnTo>
                    <a:pt x="42" y="318"/>
                  </a:lnTo>
                  <a:lnTo>
                    <a:pt x="38" y="315"/>
                  </a:lnTo>
                  <a:lnTo>
                    <a:pt x="36" y="313"/>
                  </a:lnTo>
                  <a:lnTo>
                    <a:pt x="33" y="308"/>
                  </a:lnTo>
                  <a:lnTo>
                    <a:pt x="32" y="306"/>
                  </a:lnTo>
                  <a:lnTo>
                    <a:pt x="32" y="301"/>
                  </a:lnTo>
                  <a:lnTo>
                    <a:pt x="32" y="300"/>
                  </a:lnTo>
                  <a:lnTo>
                    <a:pt x="33" y="299"/>
                  </a:lnTo>
                  <a:lnTo>
                    <a:pt x="36" y="295"/>
                  </a:lnTo>
                  <a:lnTo>
                    <a:pt x="40" y="293"/>
                  </a:lnTo>
                  <a:lnTo>
                    <a:pt x="42" y="293"/>
                  </a:lnTo>
                  <a:lnTo>
                    <a:pt x="44" y="293"/>
                  </a:lnTo>
                  <a:lnTo>
                    <a:pt x="77" y="293"/>
                  </a:lnTo>
                  <a:lnTo>
                    <a:pt x="78" y="292"/>
                  </a:lnTo>
                  <a:lnTo>
                    <a:pt x="79" y="291"/>
                  </a:lnTo>
                  <a:lnTo>
                    <a:pt x="79" y="289"/>
                  </a:lnTo>
                  <a:lnTo>
                    <a:pt x="79" y="286"/>
                  </a:lnTo>
                  <a:lnTo>
                    <a:pt x="78" y="284"/>
                  </a:lnTo>
                  <a:lnTo>
                    <a:pt x="78" y="283"/>
                  </a:lnTo>
                  <a:lnTo>
                    <a:pt x="77" y="283"/>
                  </a:lnTo>
                  <a:close/>
                  <a:moveTo>
                    <a:pt x="74" y="202"/>
                  </a:moveTo>
                  <a:lnTo>
                    <a:pt x="72" y="202"/>
                  </a:lnTo>
                  <a:lnTo>
                    <a:pt x="71" y="202"/>
                  </a:lnTo>
                  <a:lnTo>
                    <a:pt x="70" y="203"/>
                  </a:lnTo>
                  <a:lnTo>
                    <a:pt x="70" y="204"/>
                  </a:lnTo>
                  <a:lnTo>
                    <a:pt x="70" y="230"/>
                  </a:lnTo>
                  <a:lnTo>
                    <a:pt x="7" y="230"/>
                  </a:lnTo>
                  <a:lnTo>
                    <a:pt x="6" y="230"/>
                  </a:lnTo>
                  <a:lnTo>
                    <a:pt x="6" y="231"/>
                  </a:lnTo>
                  <a:lnTo>
                    <a:pt x="5" y="232"/>
                  </a:lnTo>
                  <a:lnTo>
                    <a:pt x="5" y="237"/>
                  </a:lnTo>
                  <a:lnTo>
                    <a:pt x="6" y="238"/>
                  </a:lnTo>
                  <a:lnTo>
                    <a:pt x="6" y="239"/>
                  </a:lnTo>
                  <a:lnTo>
                    <a:pt x="7" y="239"/>
                  </a:lnTo>
                  <a:lnTo>
                    <a:pt x="74" y="239"/>
                  </a:lnTo>
                  <a:lnTo>
                    <a:pt x="78" y="238"/>
                  </a:lnTo>
                  <a:lnTo>
                    <a:pt x="78" y="236"/>
                  </a:lnTo>
                  <a:lnTo>
                    <a:pt x="78" y="204"/>
                  </a:lnTo>
                  <a:lnTo>
                    <a:pt x="78" y="203"/>
                  </a:lnTo>
                  <a:lnTo>
                    <a:pt x="77" y="202"/>
                  </a:lnTo>
                  <a:lnTo>
                    <a:pt x="76" y="202"/>
                  </a:lnTo>
                  <a:lnTo>
                    <a:pt x="74" y="202"/>
                  </a:lnTo>
                  <a:close/>
                  <a:moveTo>
                    <a:pt x="54" y="163"/>
                  </a:moveTo>
                  <a:lnTo>
                    <a:pt x="47" y="163"/>
                  </a:lnTo>
                  <a:lnTo>
                    <a:pt x="47" y="176"/>
                  </a:lnTo>
                  <a:lnTo>
                    <a:pt x="48" y="178"/>
                  </a:lnTo>
                  <a:lnTo>
                    <a:pt x="49" y="184"/>
                  </a:lnTo>
                  <a:lnTo>
                    <a:pt x="50" y="187"/>
                  </a:lnTo>
                  <a:lnTo>
                    <a:pt x="53" y="191"/>
                  </a:lnTo>
                  <a:lnTo>
                    <a:pt x="55" y="193"/>
                  </a:lnTo>
                  <a:lnTo>
                    <a:pt x="59" y="195"/>
                  </a:lnTo>
                  <a:lnTo>
                    <a:pt x="61" y="196"/>
                  </a:lnTo>
                  <a:lnTo>
                    <a:pt x="67" y="196"/>
                  </a:lnTo>
                  <a:lnTo>
                    <a:pt x="69" y="195"/>
                  </a:lnTo>
                  <a:lnTo>
                    <a:pt x="73" y="194"/>
                  </a:lnTo>
                  <a:lnTo>
                    <a:pt x="74" y="192"/>
                  </a:lnTo>
                  <a:lnTo>
                    <a:pt x="77" y="189"/>
                  </a:lnTo>
                  <a:lnTo>
                    <a:pt x="78" y="188"/>
                  </a:lnTo>
                  <a:lnTo>
                    <a:pt x="78" y="186"/>
                  </a:lnTo>
                  <a:lnTo>
                    <a:pt x="64" y="186"/>
                  </a:lnTo>
                  <a:lnTo>
                    <a:pt x="60" y="185"/>
                  </a:lnTo>
                  <a:lnTo>
                    <a:pt x="56" y="183"/>
                  </a:lnTo>
                  <a:lnTo>
                    <a:pt x="56" y="181"/>
                  </a:lnTo>
                  <a:lnTo>
                    <a:pt x="55" y="180"/>
                  </a:lnTo>
                  <a:lnTo>
                    <a:pt x="54" y="176"/>
                  </a:lnTo>
                  <a:lnTo>
                    <a:pt x="54" y="174"/>
                  </a:lnTo>
                  <a:lnTo>
                    <a:pt x="54" y="163"/>
                  </a:lnTo>
                  <a:close/>
                  <a:moveTo>
                    <a:pt x="77" y="154"/>
                  </a:moveTo>
                  <a:lnTo>
                    <a:pt x="40" y="154"/>
                  </a:lnTo>
                  <a:lnTo>
                    <a:pt x="37" y="154"/>
                  </a:lnTo>
                  <a:lnTo>
                    <a:pt x="32" y="156"/>
                  </a:lnTo>
                  <a:lnTo>
                    <a:pt x="30" y="157"/>
                  </a:lnTo>
                  <a:lnTo>
                    <a:pt x="27" y="160"/>
                  </a:lnTo>
                  <a:lnTo>
                    <a:pt x="26" y="162"/>
                  </a:lnTo>
                  <a:lnTo>
                    <a:pt x="24" y="167"/>
                  </a:lnTo>
                  <a:lnTo>
                    <a:pt x="24" y="168"/>
                  </a:lnTo>
                  <a:lnTo>
                    <a:pt x="24" y="178"/>
                  </a:lnTo>
                  <a:lnTo>
                    <a:pt x="25" y="182"/>
                  </a:lnTo>
                  <a:lnTo>
                    <a:pt x="25" y="184"/>
                  </a:lnTo>
                  <a:lnTo>
                    <a:pt x="26" y="185"/>
                  </a:lnTo>
                  <a:lnTo>
                    <a:pt x="27" y="190"/>
                  </a:lnTo>
                  <a:lnTo>
                    <a:pt x="29" y="192"/>
                  </a:lnTo>
                  <a:lnTo>
                    <a:pt x="31" y="193"/>
                  </a:lnTo>
                  <a:lnTo>
                    <a:pt x="33" y="193"/>
                  </a:lnTo>
                  <a:lnTo>
                    <a:pt x="35" y="193"/>
                  </a:lnTo>
                  <a:lnTo>
                    <a:pt x="36" y="193"/>
                  </a:lnTo>
                  <a:lnTo>
                    <a:pt x="36" y="192"/>
                  </a:lnTo>
                  <a:lnTo>
                    <a:pt x="36" y="191"/>
                  </a:lnTo>
                  <a:lnTo>
                    <a:pt x="36" y="189"/>
                  </a:lnTo>
                  <a:lnTo>
                    <a:pt x="33" y="185"/>
                  </a:lnTo>
                  <a:lnTo>
                    <a:pt x="33" y="183"/>
                  </a:lnTo>
                  <a:lnTo>
                    <a:pt x="32" y="179"/>
                  </a:lnTo>
                  <a:lnTo>
                    <a:pt x="31" y="178"/>
                  </a:lnTo>
                  <a:lnTo>
                    <a:pt x="32" y="171"/>
                  </a:lnTo>
                  <a:lnTo>
                    <a:pt x="32" y="170"/>
                  </a:lnTo>
                  <a:lnTo>
                    <a:pt x="34" y="166"/>
                  </a:lnTo>
                  <a:lnTo>
                    <a:pt x="38" y="164"/>
                  </a:lnTo>
                  <a:lnTo>
                    <a:pt x="40" y="164"/>
                  </a:lnTo>
                  <a:lnTo>
                    <a:pt x="41" y="163"/>
                  </a:lnTo>
                  <a:lnTo>
                    <a:pt x="73" y="163"/>
                  </a:lnTo>
                  <a:lnTo>
                    <a:pt x="72" y="162"/>
                  </a:lnTo>
                  <a:lnTo>
                    <a:pt x="77" y="162"/>
                  </a:lnTo>
                  <a:lnTo>
                    <a:pt x="78" y="162"/>
                  </a:lnTo>
                  <a:lnTo>
                    <a:pt x="79" y="160"/>
                  </a:lnTo>
                  <a:lnTo>
                    <a:pt x="79" y="156"/>
                  </a:lnTo>
                  <a:lnTo>
                    <a:pt x="78" y="155"/>
                  </a:lnTo>
                  <a:lnTo>
                    <a:pt x="77" y="154"/>
                  </a:lnTo>
                  <a:close/>
                  <a:moveTo>
                    <a:pt x="73" y="163"/>
                  </a:moveTo>
                  <a:lnTo>
                    <a:pt x="65" y="163"/>
                  </a:lnTo>
                  <a:lnTo>
                    <a:pt x="67" y="166"/>
                  </a:lnTo>
                  <a:lnTo>
                    <a:pt x="69" y="168"/>
                  </a:lnTo>
                  <a:lnTo>
                    <a:pt x="72" y="172"/>
                  </a:lnTo>
                  <a:lnTo>
                    <a:pt x="72" y="174"/>
                  </a:lnTo>
                  <a:lnTo>
                    <a:pt x="72" y="180"/>
                  </a:lnTo>
                  <a:lnTo>
                    <a:pt x="71" y="182"/>
                  </a:lnTo>
                  <a:lnTo>
                    <a:pt x="68" y="185"/>
                  </a:lnTo>
                  <a:lnTo>
                    <a:pt x="66" y="186"/>
                  </a:lnTo>
                  <a:lnTo>
                    <a:pt x="78" y="186"/>
                  </a:lnTo>
                  <a:lnTo>
                    <a:pt x="79" y="184"/>
                  </a:lnTo>
                  <a:lnTo>
                    <a:pt x="79" y="183"/>
                  </a:lnTo>
                  <a:lnTo>
                    <a:pt x="79" y="181"/>
                  </a:lnTo>
                  <a:lnTo>
                    <a:pt x="79" y="174"/>
                  </a:lnTo>
                  <a:lnTo>
                    <a:pt x="79" y="172"/>
                  </a:lnTo>
                  <a:lnTo>
                    <a:pt x="76" y="167"/>
                  </a:lnTo>
                  <a:lnTo>
                    <a:pt x="74" y="164"/>
                  </a:lnTo>
                  <a:lnTo>
                    <a:pt x="73" y="163"/>
                  </a:lnTo>
                  <a:close/>
                  <a:moveTo>
                    <a:pt x="26" y="93"/>
                  </a:moveTo>
                  <a:lnTo>
                    <a:pt x="25" y="94"/>
                  </a:lnTo>
                  <a:lnTo>
                    <a:pt x="25" y="95"/>
                  </a:lnTo>
                  <a:lnTo>
                    <a:pt x="25" y="100"/>
                  </a:lnTo>
                  <a:lnTo>
                    <a:pt x="25" y="102"/>
                  </a:lnTo>
                  <a:lnTo>
                    <a:pt x="27" y="103"/>
                  </a:lnTo>
                  <a:lnTo>
                    <a:pt x="67" y="117"/>
                  </a:lnTo>
                  <a:lnTo>
                    <a:pt x="27" y="131"/>
                  </a:lnTo>
                  <a:lnTo>
                    <a:pt x="26" y="132"/>
                  </a:lnTo>
                  <a:lnTo>
                    <a:pt x="25" y="133"/>
                  </a:lnTo>
                  <a:lnTo>
                    <a:pt x="25" y="134"/>
                  </a:lnTo>
                  <a:lnTo>
                    <a:pt x="25" y="140"/>
                  </a:lnTo>
                  <a:lnTo>
                    <a:pt x="25" y="141"/>
                  </a:lnTo>
                  <a:lnTo>
                    <a:pt x="26" y="141"/>
                  </a:lnTo>
                  <a:lnTo>
                    <a:pt x="28" y="141"/>
                  </a:lnTo>
                  <a:lnTo>
                    <a:pt x="77" y="123"/>
                  </a:lnTo>
                  <a:lnTo>
                    <a:pt x="78" y="122"/>
                  </a:lnTo>
                  <a:lnTo>
                    <a:pt x="78" y="121"/>
                  </a:lnTo>
                  <a:lnTo>
                    <a:pt x="99" y="121"/>
                  </a:lnTo>
                  <a:lnTo>
                    <a:pt x="98" y="120"/>
                  </a:lnTo>
                  <a:lnTo>
                    <a:pt x="97" y="118"/>
                  </a:lnTo>
                  <a:lnTo>
                    <a:pt x="28" y="93"/>
                  </a:lnTo>
                  <a:lnTo>
                    <a:pt x="26" y="93"/>
                  </a:lnTo>
                  <a:close/>
                  <a:moveTo>
                    <a:pt x="99" y="121"/>
                  </a:moveTo>
                  <a:lnTo>
                    <a:pt x="78" y="121"/>
                  </a:lnTo>
                  <a:lnTo>
                    <a:pt x="96" y="128"/>
                  </a:lnTo>
                  <a:lnTo>
                    <a:pt x="97" y="129"/>
                  </a:lnTo>
                  <a:lnTo>
                    <a:pt x="98" y="128"/>
                  </a:lnTo>
                  <a:lnTo>
                    <a:pt x="99" y="127"/>
                  </a:lnTo>
                  <a:lnTo>
                    <a:pt x="99" y="121"/>
                  </a:lnTo>
                  <a:close/>
                  <a:moveTo>
                    <a:pt x="49" y="39"/>
                  </a:moveTo>
                  <a:lnTo>
                    <a:pt x="44" y="39"/>
                  </a:lnTo>
                  <a:lnTo>
                    <a:pt x="41" y="39"/>
                  </a:lnTo>
                  <a:lnTo>
                    <a:pt x="36" y="41"/>
                  </a:lnTo>
                  <a:lnTo>
                    <a:pt x="33" y="42"/>
                  </a:lnTo>
                  <a:lnTo>
                    <a:pt x="29" y="46"/>
                  </a:lnTo>
                  <a:lnTo>
                    <a:pt x="27" y="48"/>
                  </a:lnTo>
                  <a:lnTo>
                    <a:pt x="24" y="54"/>
                  </a:lnTo>
                  <a:lnTo>
                    <a:pt x="24" y="57"/>
                  </a:lnTo>
                  <a:lnTo>
                    <a:pt x="24" y="65"/>
                  </a:lnTo>
                  <a:lnTo>
                    <a:pt x="24" y="68"/>
                  </a:lnTo>
                  <a:lnTo>
                    <a:pt x="27" y="74"/>
                  </a:lnTo>
                  <a:lnTo>
                    <a:pt x="29" y="77"/>
                  </a:lnTo>
                  <a:lnTo>
                    <a:pt x="34" y="81"/>
                  </a:lnTo>
                  <a:lnTo>
                    <a:pt x="37" y="83"/>
                  </a:lnTo>
                  <a:lnTo>
                    <a:pt x="44" y="85"/>
                  </a:lnTo>
                  <a:lnTo>
                    <a:pt x="48" y="85"/>
                  </a:lnTo>
                  <a:lnTo>
                    <a:pt x="56" y="85"/>
                  </a:lnTo>
                  <a:lnTo>
                    <a:pt x="61" y="85"/>
                  </a:lnTo>
                  <a:lnTo>
                    <a:pt x="67" y="83"/>
                  </a:lnTo>
                  <a:lnTo>
                    <a:pt x="70" y="81"/>
                  </a:lnTo>
                  <a:lnTo>
                    <a:pt x="75" y="77"/>
                  </a:lnTo>
                  <a:lnTo>
                    <a:pt x="76" y="76"/>
                  </a:lnTo>
                  <a:lnTo>
                    <a:pt x="47" y="76"/>
                  </a:lnTo>
                  <a:lnTo>
                    <a:pt x="45" y="76"/>
                  </a:lnTo>
                  <a:lnTo>
                    <a:pt x="43" y="75"/>
                  </a:lnTo>
                  <a:lnTo>
                    <a:pt x="39" y="74"/>
                  </a:lnTo>
                  <a:lnTo>
                    <a:pt x="37" y="73"/>
                  </a:lnTo>
                  <a:lnTo>
                    <a:pt x="36" y="72"/>
                  </a:lnTo>
                  <a:lnTo>
                    <a:pt x="32" y="68"/>
                  </a:lnTo>
                  <a:lnTo>
                    <a:pt x="31" y="66"/>
                  </a:lnTo>
                  <a:lnTo>
                    <a:pt x="31" y="64"/>
                  </a:lnTo>
                  <a:lnTo>
                    <a:pt x="31" y="57"/>
                  </a:lnTo>
                  <a:lnTo>
                    <a:pt x="32" y="54"/>
                  </a:lnTo>
                  <a:lnTo>
                    <a:pt x="38" y="49"/>
                  </a:lnTo>
                  <a:lnTo>
                    <a:pt x="42" y="48"/>
                  </a:lnTo>
                  <a:lnTo>
                    <a:pt x="54" y="48"/>
                  </a:lnTo>
                  <a:lnTo>
                    <a:pt x="53" y="42"/>
                  </a:lnTo>
                  <a:lnTo>
                    <a:pt x="53" y="40"/>
                  </a:lnTo>
                  <a:lnTo>
                    <a:pt x="49" y="39"/>
                  </a:lnTo>
                  <a:close/>
                  <a:moveTo>
                    <a:pt x="54" y="48"/>
                  </a:moveTo>
                  <a:lnTo>
                    <a:pt x="42" y="48"/>
                  </a:lnTo>
                  <a:lnTo>
                    <a:pt x="47" y="48"/>
                  </a:lnTo>
                  <a:lnTo>
                    <a:pt x="47" y="76"/>
                  </a:lnTo>
                  <a:lnTo>
                    <a:pt x="54" y="76"/>
                  </a:lnTo>
                  <a:lnTo>
                    <a:pt x="54" y="48"/>
                  </a:lnTo>
                  <a:close/>
                  <a:moveTo>
                    <a:pt x="72" y="41"/>
                  </a:moveTo>
                  <a:lnTo>
                    <a:pt x="70" y="41"/>
                  </a:lnTo>
                  <a:lnTo>
                    <a:pt x="69" y="41"/>
                  </a:lnTo>
                  <a:lnTo>
                    <a:pt x="68" y="42"/>
                  </a:lnTo>
                  <a:lnTo>
                    <a:pt x="69" y="44"/>
                  </a:lnTo>
                  <a:lnTo>
                    <a:pt x="71" y="49"/>
                  </a:lnTo>
                  <a:lnTo>
                    <a:pt x="71" y="51"/>
                  </a:lnTo>
                  <a:lnTo>
                    <a:pt x="72" y="55"/>
                  </a:lnTo>
                  <a:lnTo>
                    <a:pt x="72" y="62"/>
                  </a:lnTo>
                  <a:lnTo>
                    <a:pt x="72" y="65"/>
                  </a:lnTo>
                  <a:lnTo>
                    <a:pt x="70" y="69"/>
                  </a:lnTo>
                  <a:lnTo>
                    <a:pt x="69" y="71"/>
                  </a:lnTo>
                  <a:lnTo>
                    <a:pt x="65" y="73"/>
                  </a:lnTo>
                  <a:lnTo>
                    <a:pt x="63" y="74"/>
                  </a:lnTo>
                  <a:lnTo>
                    <a:pt x="59" y="75"/>
                  </a:lnTo>
                  <a:lnTo>
                    <a:pt x="56" y="76"/>
                  </a:lnTo>
                  <a:lnTo>
                    <a:pt x="76" y="76"/>
                  </a:lnTo>
                  <a:lnTo>
                    <a:pt x="77" y="74"/>
                  </a:lnTo>
                  <a:lnTo>
                    <a:pt x="79" y="68"/>
                  </a:lnTo>
                  <a:lnTo>
                    <a:pt x="79" y="65"/>
                  </a:lnTo>
                  <a:lnTo>
                    <a:pt x="79" y="55"/>
                  </a:lnTo>
                  <a:lnTo>
                    <a:pt x="79" y="51"/>
                  </a:lnTo>
                  <a:lnTo>
                    <a:pt x="78" y="49"/>
                  </a:lnTo>
                  <a:lnTo>
                    <a:pt x="78" y="48"/>
                  </a:lnTo>
                  <a:lnTo>
                    <a:pt x="76" y="44"/>
                  </a:lnTo>
                  <a:lnTo>
                    <a:pt x="75" y="42"/>
                  </a:lnTo>
                  <a:lnTo>
                    <a:pt x="75" y="41"/>
                  </a:lnTo>
                  <a:lnTo>
                    <a:pt x="74" y="41"/>
                  </a:lnTo>
                  <a:lnTo>
                    <a:pt x="73" y="41"/>
                  </a:lnTo>
                  <a:lnTo>
                    <a:pt x="72" y="41"/>
                  </a:lnTo>
                  <a:close/>
                  <a:moveTo>
                    <a:pt x="30" y="0"/>
                  </a:moveTo>
                  <a:lnTo>
                    <a:pt x="28" y="0"/>
                  </a:lnTo>
                  <a:lnTo>
                    <a:pt x="26" y="0"/>
                  </a:lnTo>
                  <a:lnTo>
                    <a:pt x="25" y="0"/>
                  </a:lnTo>
                  <a:lnTo>
                    <a:pt x="25" y="1"/>
                  </a:lnTo>
                  <a:lnTo>
                    <a:pt x="24" y="3"/>
                  </a:lnTo>
                  <a:lnTo>
                    <a:pt x="24" y="5"/>
                  </a:lnTo>
                  <a:lnTo>
                    <a:pt x="24" y="8"/>
                  </a:lnTo>
                  <a:lnTo>
                    <a:pt x="24" y="10"/>
                  </a:lnTo>
                  <a:lnTo>
                    <a:pt x="26" y="13"/>
                  </a:lnTo>
                  <a:lnTo>
                    <a:pt x="29" y="17"/>
                  </a:lnTo>
                  <a:lnTo>
                    <a:pt x="30" y="18"/>
                  </a:lnTo>
                  <a:lnTo>
                    <a:pt x="32" y="19"/>
                  </a:lnTo>
                  <a:lnTo>
                    <a:pt x="34" y="21"/>
                  </a:lnTo>
                  <a:lnTo>
                    <a:pt x="26" y="21"/>
                  </a:lnTo>
                  <a:lnTo>
                    <a:pt x="25" y="22"/>
                  </a:lnTo>
                  <a:lnTo>
                    <a:pt x="25" y="27"/>
                  </a:lnTo>
                  <a:lnTo>
                    <a:pt x="25" y="28"/>
                  </a:lnTo>
                  <a:lnTo>
                    <a:pt x="26" y="29"/>
                  </a:lnTo>
                  <a:lnTo>
                    <a:pt x="77" y="29"/>
                  </a:lnTo>
                  <a:lnTo>
                    <a:pt x="78" y="29"/>
                  </a:lnTo>
                  <a:lnTo>
                    <a:pt x="78" y="28"/>
                  </a:lnTo>
                  <a:lnTo>
                    <a:pt x="79" y="27"/>
                  </a:lnTo>
                  <a:lnTo>
                    <a:pt x="78" y="22"/>
                  </a:lnTo>
                  <a:lnTo>
                    <a:pt x="78" y="21"/>
                  </a:lnTo>
                  <a:lnTo>
                    <a:pt x="78" y="20"/>
                  </a:lnTo>
                  <a:lnTo>
                    <a:pt x="77" y="20"/>
                  </a:lnTo>
                  <a:lnTo>
                    <a:pt x="44" y="20"/>
                  </a:lnTo>
                  <a:lnTo>
                    <a:pt x="42" y="19"/>
                  </a:lnTo>
                  <a:lnTo>
                    <a:pt x="40" y="17"/>
                  </a:lnTo>
                  <a:lnTo>
                    <a:pt x="38" y="16"/>
                  </a:lnTo>
                  <a:lnTo>
                    <a:pt x="35" y="13"/>
                  </a:lnTo>
                  <a:lnTo>
                    <a:pt x="33" y="10"/>
                  </a:lnTo>
                  <a:lnTo>
                    <a:pt x="33" y="8"/>
                  </a:lnTo>
                  <a:lnTo>
                    <a:pt x="33" y="5"/>
                  </a:lnTo>
                  <a:lnTo>
                    <a:pt x="33" y="3"/>
                  </a:lnTo>
                  <a:lnTo>
                    <a:pt x="34" y="2"/>
                  </a:lnTo>
                  <a:lnTo>
                    <a:pt x="34" y="1"/>
                  </a:lnTo>
                  <a:lnTo>
                    <a:pt x="34" y="0"/>
                  </a:lnTo>
                  <a:lnTo>
                    <a:pt x="33" y="0"/>
                  </a:lnTo>
                  <a:lnTo>
                    <a:pt x="32" y="0"/>
                  </a:lnTo>
                  <a:lnTo>
                    <a:pt x="30" y="0"/>
                  </a:lnTo>
                  <a:close/>
                </a:path>
              </a:pathLst>
            </a:custGeom>
            <a:solidFill>
              <a:srgbClr val="FD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1" name="Freeform 40">
              <a:extLst>
                <a:ext uri="{FF2B5EF4-FFF2-40B4-BE49-F238E27FC236}">
                  <a16:creationId xmlns:a16="http://schemas.microsoft.com/office/drawing/2014/main" id="{7736DFEB-D330-36E4-840E-50235587ACED}"/>
                </a:ext>
              </a:extLst>
            </p:cNvPr>
            <p:cNvSpPr>
              <a:spLocks/>
            </p:cNvSpPr>
            <p:nvPr/>
          </p:nvSpPr>
          <p:spPr bwMode="auto">
            <a:xfrm>
              <a:off x="3401" y="1531"/>
              <a:ext cx="431" cy="373"/>
            </a:xfrm>
            <a:custGeom>
              <a:avLst/>
              <a:gdLst>
                <a:gd name="T0" fmla="+- 0 3496 3401"/>
                <a:gd name="T1" fmla="*/ T0 w 431"/>
                <a:gd name="T2" fmla="+- 0 1532 1532"/>
                <a:gd name="T3" fmla="*/ 1532 h 373"/>
                <a:gd name="T4" fmla="+- 0 3444 3401"/>
                <a:gd name="T5" fmla="*/ T4 w 431"/>
                <a:gd name="T6" fmla="+- 0 1581 1532"/>
                <a:gd name="T7" fmla="*/ 1581 h 373"/>
                <a:gd name="T8" fmla="+- 0 3413 3401"/>
                <a:gd name="T9" fmla="*/ T8 w 431"/>
                <a:gd name="T10" fmla="+- 0 1581 1532"/>
                <a:gd name="T11" fmla="*/ 1581 h 373"/>
                <a:gd name="T12" fmla="+- 0 3401 3401"/>
                <a:gd name="T13" fmla="*/ T12 w 431"/>
                <a:gd name="T14" fmla="+- 0 1594 1532"/>
                <a:gd name="T15" fmla="*/ 1594 h 373"/>
                <a:gd name="T16" fmla="+- 0 3401 3401"/>
                <a:gd name="T17" fmla="*/ T16 w 431"/>
                <a:gd name="T18" fmla="+- 0 1885 1532"/>
                <a:gd name="T19" fmla="*/ 1885 h 373"/>
                <a:gd name="T20" fmla="+- 0 3659 3401"/>
                <a:gd name="T21" fmla="*/ T20 w 431"/>
                <a:gd name="T22" fmla="+- 0 1856 1532"/>
                <a:gd name="T23" fmla="*/ 1856 h 373"/>
                <a:gd name="T24" fmla="+- 0 3737 3401"/>
                <a:gd name="T25" fmla="*/ T24 w 431"/>
                <a:gd name="T26" fmla="+- 0 1856 1532"/>
                <a:gd name="T27" fmla="*/ 1856 h 373"/>
                <a:gd name="T28" fmla="+- 0 3737 3401"/>
                <a:gd name="T29" fmla="*/ T28 w 431"/>
                <a:gd name="T30" fmla="+- 0 1905 1532"/>
                <a:gd name="T31" fmla="*/ 1905 h 373"/>
                <a:gd name="T32" fmla="+- 0 3788 3401"/>
                <a:gd name="T33" fmla="*/ T32 w 431"/>
                <a:gd name="T34" fmla="+- 0 1856 1532"/>
                <a:gd name="T35" fmla="*/ 1856 h 373"/>
                <a:gd name="T36" fmla="+- 0 3820 3401"/>
                <a:gd name="T37" fmla="*/ T36 w 431"/>
                <a:gd name="T38" fmla="+- 0 1856 1532"/>
                <a:gd name="T39" fmla="*/ 1856 h 373"/>
                <a:gd name="T40" fmla="+- 0 3831 3401"/>
                <a:gd name="T41" fmla="*/ T40 w 431"/>
                <a:gd name="T42" fmla="+- 0 1843 1532"/>
                <a:gd name="T43" fmla="*/ 1843 h 373"/>
                <a:gd name="T44" fmla="+- 0 3831 3401"/>
                <a:gd name="T45" fmla="*/ T44 w 431"/>
                <a:gd name="T46" fmla="+- 0 1552 1532"/>
                <a:gd name="T47" fmla="*/ 1552 h 373"/>
                <a:gd name="T48" fmla="+- 0 3539 3401"/>
                <a:gd name="T49" fmla="*/ T48 w 431"/>
                <a:gd name="T50" fmla="+- 0 1581 1532"/>
                <a:gd name="T51" fmla="*/ 1581 h 373"/>
                <a:gd name="T52" fmla="+- 0 3496 3401"/>
                <a:gd name="T53" fmla="*/ T52 w 431"/>
                <a:gd name="T54" fmla="+- 0 1581 1532"/>
                <a:gd name="T55" fmla="*/ 1581 h 373"/>
                <a:gd name="T56" fmla="+- 0 3496 3401"/>
                <a:gd name="T57" fmla="*/ T56 w 431"/>
                <a:gd name="T58" fmla="+- 0 1532 1532"/>
                <a:gd name="T59" fmla="*/ 1532 h 37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Lst>
              <a:rect l="0" t="0" r="r" b="b"/>
              <a:pathLst>
                <a:path w="431" h="373">
                  <a:moveTo>
                    <a:pt x="95" y="0"/>
                  </a:moveTo>
                  <a:lnTo>
                    <a:pt x="43" y="49"/>
                  </a:lnTo>
                  <a:lnTo>
                    <a:pt x="12" y="49"/>
                  </a:lnTo>
                  <a:lnTo>
                    <a:pt x="0" y="62"/>
                  </a:lnTo>
                  <a:lnTo>
                    <a:pt x="0" y="353"/>
                  </a:lnTo>
                  <a:lnTo>
                    <a:pt x="258" y="324"/>
                  </a:lnTo>
                  <a:lnTo>
                    <a:pt x="336" y="324"/>
                  </a:lnTo>
                  <a:lnTo>
                    <a:pt x="336" y="373"/>
                  </a:lnTo>
                  <a:lnTo>
                    <a:pt x="387" y="324"/>
                  </a:lnTo>
                  <a:lnTo>
                    <a:pt x="419" y="324"/>
                  </a:lnTo>
                  <a:lnTo>
                    <a:pt x="430" y="311"/>
                  </a:lnTo>
                  <a:lnTo>
                    <a:pt x="430" y="20"/>
                  </a:lnTo>
                  <a:lnTo>
                    <a:pt x="138" y="49"/>
                  </a:lnTo>
                  <a:lnTo>
                    <a:pt x="95" y="49"/>
                  </a:lnTo>
                  <a:lnTo>
                    <a:pt x="95" y="0"/>
                  </a:lnTo>
                  <a:close/>
                </a:path>
              </a:pathLst>
            </a:custGeom>
            <a:solidFill>
              <a:srgbClr val="87B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2087" name="Picture 39">
              <a:extLst>
                <a:ext uri="{FF2B5EF4-FFF2-40B4-BE49-F238E27FC236}">
                  <a16:creationId xmlns:a16="http://schemas.microsoft.com/office/drawing/2014/main" id="{6AEA1EB2-BC88-DCB0-3771-91B9BDBC7F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8" y="1433"/>
              <a:ext cx="517" cy="570"/>
            </a:xfrm>
            <a:prstGeom prst="rect">
              <a:avLst/>
            </a:prstGeom>
            <a:noFill/>
            <a:extLst>
              <a:ext uri="{909E8E84-426E-40DD-AFC4-6F175D3DCCD1}">
                <a14:hiddenFill xmlns:a14="http://schemas.microsoft.com/office/drawing/2010/main">
                  <a:solidFill>
                    <a:srgbClr val="FFFFFF"/>
                  </a:solidFill>
                </a14:hiddenFill>
              </a:ext>
            </a:extLst>
          </p:spPr>
        </p:pic>
        <p:sp>
          <p:nvSpPr>
            <p:cNvPr id="42" name="AutoShape 38">
              <a:extLst>
                <a:ext uri="{FF2B5EF4-FFF2-40B4-BE49-F238E27FC236}">
                  <a16:creationId xmlns:a16="http://schemas.microsoft.com/office/drawing/2014/main" id="{D1B3C883-F306-AECF-6675-3B259C15C0B1}"/>
                </a:ext>
              </a:extLst>
            </p:cNvPr>
            <p:cNvSpPr>
              <a:spLocks/>
            </p:cNvSpPr>
            <p:nvPr/>
          </p:nvSpPr>
          <p:spPr bwMode="auto">
            <a:xfrm>
              <a:off x="656" y="1446"/>
              <a:ext cx="293" cy="531"/>
            </a:xfrm>
            <a:custGeom>
              <a:avLst/>
              <a:gdLst>
                <a:gd name="T0" fmla="+- 0 846 656"/>
                <a:gd name="T1" fmla="*/ T0 w 293"/>
                <a:gd name="T2" fmla="+- 0 1485 1446"/>
                <a:gd name="T3" fmla="*/ 1485 h 531"/>
                <a:gd name="T4" fmla="+- 0 760 656"/>
                <a:gd name="T5" fmla="*/ T4 w 293"/>
                <a:gd name="T6" fmla="+- 0 1485 1446"/>
                <a:gd name="T7" fmla="*/ 1485 h 531"/>
                <a:gd name="T8" fmla="+- 0 760 656"/>
                <a:gd name="T9" fmla="*/ T8 w 293"/>
                <a:gd name="T10" fmla="+- 0 1446 1446"/>
                <a:gd name="T11" fmla="*/ 1446 h 531"/>
                <a:gd name="T12" fmla="+- 0 691 656"/>
                <a:gd name="T13" fmla="*/ T12 w 293"/>
                <a:gd name="T14" fmla="+- 0 1446 1446"/>
                <a:gd name="T15" fmla="*/ 1446 h 531"/>
                <a:gd name="T16" fmla="+- 0 656 656"/>
                <a:gd name="T17" fmla="*/ T16 w 293"/>
                <a:gd name="T18" fmla="+- 0 1505 1446"/>
                <a:gd name="T19" fmla="*/ 1505 h 531"/>
                <a:gd name="T20" fmla="+- 0 656 656"/>
                <a:gd name="T21" fmla="*/ T20 w 293"/>
                <a:gd name="T22" fmla="+- 0 1642 1446"/>
                <a:gd name="T23" fmla="*/ 1642 h 531"/>
                <a:gd name="T24" fmla="+- 0 846 656"/>
                <a:gd name="T25" fmla="*/ T24 w 293"/>
                <a:gd name="T26" fmla="+- 0 1642 1446"/>
                <a:gd name="T27" fmla="*/ 1642 h 531"/>
                <a:gd name="T28" fmla="+- 0 846 656"/>
                <a:gd name="T29" fmla="*/ T28 w 293"/>
                <a:gd name="T30" fmla="+- 0 1485 1446"/>
                <a:gd name="T31" fmla="*/ 1485 h 531"/>
                <a:gd name="T32" fmla="+- 0 949 656"/>
                <a:gd name="T33" fmla="*/ T32 w 293"/>
                <a:gd name="T34" fmla="+- 0 1839 1446"/>
                <a:gd name="T35" fmla="*/ 1839 h 531"/>
                <a:gd name="T36" fmla="+- 0 914 656"/>
                <a:gd name="T37" fmla="*/ T36 w 293"/>
                <a:gd name="T38" fmla="+- 0 1780 1446"/>
                <a:gd name="T39" fmla="*/ 1780 h 531"/>
                <a:gd name="T40" fmla="+- 0 846 656"/>
                <a:gd name="T41" fmla="*/ T40 w 293"/>
                <a:gd name="T42" fmla="+- 0 1780 1446"/>
                <a:gd name="T43" fmla="*/ 1780 h 531"/>
                <a:gd name="T44" fmla="+- 0 846 656"/>
                <a:gd name="T45" fmla="*/ T44 w 293"/>
                <a:gd name="T46" fmla="+- 0 1819 1446"/>
                <a:gd name="T47" fmla="*/ 1819 h 531"/>
                <a:gd name="T48" fmla="+- 0 760 656"/>
                <a:gd name="T49" fmla="*/ T48 w 293"/>
                <a:gd name="T50" fmla="+- 0 1819 1446"/>
                <a:gd name="T51" fmla="*/ 1819 h 531"/>
                <a:gd name="T52" fmla="+- 0 760 656"/>
                <a:gd name="T53" fmla="*/ T52 w 293"/>
                <a:gd name="T54" fmla="+- 0 1976 1446"/>
                <a:gd name="T55" fmla="*/ 1976 h 531"/>
                <a:gd name="T56" fmla="+- 0 949 656"/>
                <a:gd name="T57" fmla="*/ T56 w 293"/>
                <a:gd name="T58" fmla="+- 0 1976 1446"/>
                <a:gd name="T59" fmla="*/ 1976 h 531"/>
                <a:gd name="T60" fmla="+- 0 949 656"/>
                <a:gd name="T61" fmla="*/ T60 w 293"/>
                <a:gd name="T62" fmla="+- 0 1839 1446"/>
                <a:gd name="T63" fmla="*/ 1839 h 53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293" h="531">
                  <a:moveTo>
                    <a:pt x="190" y="39"/>
                  </a:moveTo>
                  <a:lnTo>
                    <a:pt x="104" y="39"/>
                  </a:lnTo>
                  <a:lnTo>
                    <a:pt x="104" y="0"/>
                  </a:lnTo>
                  <a:lnTo>
                    <a:pt x="35" y="0"/>
                  </a:lnTo>
                  <a:lnTo>
                    <a:pt x="0" y="59"/>
                  </a:lnTo>
                  <a:lnTo>
                    <a:pt x="0" y="196"/>
                  </a:lnTo>
                  <a:lnTo>
                    <a:pt x="190" y="196"/>
                  </a:lnTo>
                  <a:lnTo>
                    <a:pt x="190" y="39"/>
                  </a:lnTo>
                  <a:close/>
                  <a:moveTo>
                    <a:pt x="293" y="393"/>
                  </a:moveTo>
                  <a:lnTo>
                    <a:pt x="258" y="334"/>
                  </a:lnTo>
                  <a:lnTo>
                    <a:pt x="190" y="334"/>
                  </a:lnTo>
                  <a:lnTo>
                    <a:pt x="190" y="373"/>
                  </a:lnTo>
                  <a:lnTo>
                    <a:pt x="104" y="373"/>
                  </a:lnTo>
                  <a:lnTo>
                    <a:pt x="104" y="530"/>
                  </a:lnTo>
                  <a:lnTo>
                    <a:pt x="293" y="530"/>
                  </a:lnTo>
                  <a:lnTo>
                    <a:pt x="293" y="393"/>
                  </a:lnTo>
                  <a:close/>
                </a:path>
              </a:pathLst>
            </a:custGeom>
            <a:solidFill>
              <a:srgbClr val="F6BE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3" name="Rectangle 37">
              <a:extLst>
                <a:ext uri="{FF2B5EF4-FFF2-40B4-BE49-F238E27FC236}">
                  <a16:creationId xmlns:a16="http://schemas.microsoft.com/office/drawing/2014/main" id="{310B54F6-36DA-0561-9D77-FCAB929409A0}"/>
                </a:ext>
              </a:extLst>
            </p:cNvPr>
            <p:cNvSpPr>
              <a:spLocks noChangeArrowheads="1"/>
            </p:cNvSpPr>
            <p:nvPr/>
          </p:nvSpPr>
          <p:spPr bwMode="auto">
            <a:xfrm>
              <a:off x="553" y="1505"/>
              <a:ext cx="104" cy="138"/>
            </a:xfrm>
            <a:prstGeom prst="rect">
              <a:avLst/>
            </a:prstGeom>
            <a:solidFill>
              <a:srgbClr val="2287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4" name="AutoShape 36">
              <a:extLst>
                <a:ext uri="{FF2B5EF4-FFF2-40B4-BE49-F238E27FC236}">
                  <a16:creationId xmlns:a16="http://schemas.microsoft.com/office/drawing/2014/main" id="{5B587B01-642D-D7AF-CFE2-EEE508F0F72F}"/>
                </a:ext>
              </a:extLst>
            </p:cNvPr>
            <p:cNvSpPr>
              <a:spLocks/>
            </p:cNvSpPr>
            <p:nvPr/>
          </p:nvSpPr>
          <p:spPr bwMode="auto">
            <a:xfrm>
              <a:off x="699" y="1475"/>
              <a:ext cx="147" cy="138"/>
            </a:xfrm>
            <a:custGeom>
              <a:avLst/>
              <a:gdLst>
                <a:gd name="T0" fmla="+- 0 760 699"/>
                <a:gd name="T1" fmla="*/ T0 w 147"/>
                <a:gd name="T2" fmla="+- 0 1476 1476"/>
                <a:gd name="T3" fmla="*/ 1476 h 138"/>
                <a:gd name="T4" fmla="+- 0 699 699"/>
                <a:gd name="T5" fmla="*/ T4 w 147"/>
                <a:gd name="T6" fmla="+- 0 1476 1476"/>
                <a:gd name="T7" fmla="*/ 1476 h 138"/>
                <a:gd name="T8" fmla="+- 0 699 699"/>
                <a:gd name="T9" fmla="*/ T8 w 147"/>
                <a:gd name="T10" fmla="+- 0 1495 1476"/>
                <a:gd name="T11" fmla="*/ 1495 h 138"/>
                <a:gd name="T12" fmla="+- 0 760 699"/>
                <a:gd name="T13" fmla="*/ T12 w 147"/>
                <a:gd name="T14" fmla="+- 0 1495 1476"/>
                <a:gd name="T15" fmla="*/ 1495 h 138"/>
                <a:gd name="T16" fmla="+- 0 760 699"/>
                <a:gd name="T17" fmla="*/ T16 w 147"/>
                <a:gd name="T18" fmla="+- 0 1476 1476"/>
                <a:gd name="T19" fmla="*/ 1476 h 138"/>
                <a:gd name="T20" fmla="+- 0 846 699"/>
                <a:gd name="T21" fmla="*/ T20 w 147"/>
                <a:gd name="T22" fmla="+- 0 1593 1476"/>
                <a:gd name="T23" fmla="*/ 1593 h 138"/>
                <a:gd name="T24" fmla="+- 0 751 699"/>
                <a:gd name="T25" fmla="*/ T24 w 147"/>
                <a:gd name="T26" fmla="+- 0 1593 1476"/>
                <a:gd name="T27" fmla="*/ 1593 h 138"/>
                <a:gd name="T28" fmla="+- 0 751 699"/>
                <a:gd name="T29" fmla="*/ T28 w 147"/>
                <a:gd name="T30" fmla="+- 0 1613 1476"/>
                <a:gd name="T31" fmla="*/ 1613 h 138"/>
                <a:gd name="T32" fmla="+- 0 846 699"/>
                <a:gd name="T33" fmla="*/ T32 w 147"/>
                <a:gd name="T34" fmla="+- 0 1613 1476"/>
                <a:gd name="T35" fmla="*/ 1613 h 138"/>
                <a:gd name="T36" fmla="+- 0 846 699"/>
                <a:gd name="T37" fmla="*/ T36 w 147"/>
                <a:gd name="T38" fmla="+- 0 1593 1476"/>
                <a:gd name="T39" fmla="*/ 1593 h 138"/>
                <a:gd name="T40" fmla="+- 0 846 699"/>
                <a:gd name="T41" fmla="*/ T40 w 147"/>
                <a:gd name="T42" fmla="+- 0 1554 1476"/>
                <a:gd name="T43" fmla="*/ 1554 h 138"/>
                <a:gd name="T44" fmla="+- 0 751 699"/>
                <a:gd name="T45" fmla="*/ T44 w 147"/>
                <a:gd name="T46" fmla="+- 0 1554 1476"/>
                <a:gd name="T47" fmla="*/ 1554 h 138"/>
                <a:gd name="T48" fmla="+- 0 751 699"/>
                <a:gd name="T49" fmla="*/ T48 w 147"/>
                <a:gd name="T50" fmla="+- 0 1574 1476"/>
                <a:gd name="T51" fmla="*/ 1574 h 138"/>
                <a:gd name="T52" fmla="+- 0 846 699"/>
                <a:gd name="T53" fmla="*/ T52 w 147"/>
                <a:gd name="T54" fmla="+- 0 1574 1476"/>
                <a:gd name="T55" fmla="*/ 1574 h 138"/>
                <a:gd name="T56" fmla="+- 0 846 699"/>
                <a:gd name="T57" fmla="*/ T56 w 147"/>
                <a:gd name="T58" fmla="+- 0 1554 1476"/>
                <a:gd name="T59" fmla="*/ 1554 h 138"/>
                <a:gd name="T60" fmla="+- 0 846 699"/>
                <a:gd name="T61" fmla="*/ T60 w 147"/>
                <a:gd name="T62" fmla="+- 0 1515 1476"/>
                <a:gd name="T63" fmla="*/ 1515 h 138"/>
                <a:gd name="T64" fmla="+- 0 751 699"/>
                <a:gd name="T65" fmla="*/ T64 w 147"/>
                <a:gd name="T66" fmla="+- 0 1515 1476"/>
                <a:gd name="T67" fmla="*/ 1515 h 138"/>
                <a:gd name="T68" fmla="+- 0 751 699"/>
                <a:gd name="T69" fmla="*/ T68 w 147"/>
                <a:gd name="T70" fmla="+- 0 1534 1476"/>
                <a:gd name="T71" fmla="*/ 1534 h 138"/>
                <a:gd name="T72" fmla="+- 0 846 699"/>
                <a:gd name="T73" fmla="*/ T72 w 147"/>
                <a:gd name="T74" fmla="+- 0 1534 1476"/>
                <a:gd name="T75" fmla="*/ 1534 h 138"/>
                <a:gd name="T76" fmla="+- 0 846 699"/>
                <a:gd name="T77" fmla="*/ T76 w 147"/>
                <a:gd name="T78" fmla="+- 0 1515 1476"/>
                <a:gd name="T79" fmla="*/ 1515 h 13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147" h="138">
                  <a:moveTo>
                    <a:pt x="61" y="0"/>
                  </a:moveTo>
                  <a:lnTo>
                    <a:pt x="0" y="0"/>
                  </a:lnTo>
                  <a:lnTo>
                    <a:pt x="0" y="19"/>
                  </a:lnTo>
                  <a:lnTo>
                    <a:pt x="61" y="19"/>
                  </a:lnTo>
                  <a:lnTo>
                    <a:pt x="61" y="0"/>
                  </a:lnTo>
                  <a:close/>
                  <a:moveTo>
                    <a:pt x="147" y="117"/>
                  </a:moveTo>
                  <a:lnTo>
                    <a:pt x="52" y="117"/>
                  </a:lnTo>
                  <a:lnTo>
                    <a:pt x="52" y="137"/>
                  </a:lnTo>
                  <a:lnTo>
                    <a:pt x="147" y="137"/>
                  </a:lnTo>
                  <a:lnTo>
                    <a:pt x="147" y="117"/>
                  </a:lnTo>
                  <a:close/>
                  <a:moveTo>
                    <a:pt x="147" y="78"/>
                  </a:moveTo>
                  <a:lnTo>
                    <a:pt x="52" y="78"/>
                  </a:lnTo>
                  <a:lnTo>
                    <a:pt x="52" y="98"/>
                  </a:lnTo>
                  <a:lnTo>
                    <a:pt x="147" y="98"/>
                  </a:lnTo>
                  <a:lnTo>
                    <a:pt x="147" y="78"/>
                  </a:lnTo>
                  <a:close/>
                  <a:moveTo>
                    <a:pt x="147" y="39"/>
                  </a:moveTo>
                  <a:lnTo>
                    <a:pt x="52" y="39"/>
                  </a:lnTo>
                  <a:lnTo>
                    <a:pt x="52" y="58"/>
                  </a:lnTo>
                  <a:lnTo>
                    <a:pt x="147" y="58"/>
                  </a:lnTo>
                  <a:lnTo>
                    <a:pt x="147" y="39"/>
                  </a:lnTo>
                  <a:close/>
                </a:path>
              </a:pathLst>
            </a:custGeom>
            <a:solidFill>
              <a:srgbClr val="D284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5" name="Rectangle 35">
              <a:extLst>
                <a:ext uri="{FF2B5EF4-FFF2-40B4-BE49-F238E27FC236}">
                  <a16:creationId xmlns:a16="http://schemas.microsoft.com/office/drawing/2014/main" id="{3F6E9578-B380-F735-2152-D8CC5127473C}"/>
                </a:ext>
              </a:extLst>
            </p:cNvPr>
            <p:cNvSpPr>
              <a:spLocks noChangeArrowheads="1"/>
            </p:cNvSpPr>
            <p:nvPr/>
          </p:nvSpPr>
          <p:spPr bwMode="auto">
            <a:xfrm>
              <a:off x="948" y="1838"/>
              <a:ext cx="104" cy="138"/>
            </a:xfrm>
            <a:prstGeom prst="rect">
              <a:avLst/>
            </a:prstGeom>
            <a:solidFill>
              <a:srgbClr val="E974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6" name="AutoShape 34">
              <a:extLst>
                <a:ext uri="{FF2B5EF4-FFF2-40B4-BE49-F238E27FC236}">
                  <a16:creationId xmlns:a16="http://schemas.microsoft.com/office/drawing/2014/main" id="{58428B3F-79AD-99D9-4B40-3EA681500CCB}"/>
                </a:ext>
              </a:extLst>
            </p:cNvPr>
            <p:cNvSpPr>
              <a:spLocks/>
            </p:cNvSpPr>
            <p:nvPr/>
          </p:nvSpPr>
          <p:spPr bwMode="auto">
            <a:xfrm>
              <a:off x="759" y="1809"/>
              <a:ext cx="147" cy="138"/>
            </a:xfrm>
            <a:custGeom>
              <a:avLst/>
              <a:gdLst>
                <a:gd name="T0" fmla="+- 0 854 760"/>
                <a:gd name="T1" fmla="*/ T0 w 147"/>
                <a:gd name="T2" fmla="+- 0 1927 1809"/>
                <a:gd name="T3" fmla="*/ 1927 h 138"/>
                <a:gd name="T4" fmla="+- 0 760 760"/>
                <a:gd name="T5" fmla="*/ T4 w 147"/>
                <a:gd name="T6" fmla="+- 0 1927 1809"/>
                <a:gd name="T7" fmla="*/ 1927 h 138"/>
                <a:gd name="T8" fmla="+- 0 760 760"/>
                <a:gd name="T9" fmla="*/ T8 w 147"/>
                <a:gd name="T10" fmla="+- 0 1947 1809"/>
                <a:gd name="T11" fmla="*/ 1947 h 138"/>
                <a:gd name="T12" fmla="+- 0 854 760"/>
                <a:gd name="T13" fmla="*/ T12 w 147"/>
                <a:gd name="T14" fmla="+- 0 1947 1809"/>
                <a:gd name="T15" fmla="*/ 1947 h 138"/>
                <a:gd name="T16" fmla="+- 0 854 760"/>
                <a:gd name="T17" fmla="*/ T16 w 147"/>
                <a:gd name="T18" fmla="+- 0 1927 1809"/>
                <a:gd name="T19" fmla="*/ 1927 h 138"/>
                <a:gd name="T20" fmla="+- 0 854 760"/>
                <a:gd name="T21" fmla="*/ T20 w 147"/>
                <a:gd name="T22" fmla="+- 0 1888 1809"/>
                <a:gd name="T23" fmla="*/ 1888 h 138"/>
                <a:gd name="T24" fmla="+- 0 760 760"/>
                <a:gd name="T25" fmla="*/ T24 w 147"/>
                <a:gd name="T26" fmla="+- 0 1888 1809"/>
                <a:gd name="T27" fmla="*/ 1888 h 138"/>
                <a:gd name="T28" fmla="+- 0 760 760"/>
                <a:gd name="T29" fmla="*/ T28 w 147"/>
                <a:gd name="T30" fmla="+- 0 1907 1809"/>
                <a:gd name="T31" fmla="*/ 1907 h 138"/>
                <a:gd name="T32" fmla="+- 0 854 760"/>
                <a:gd name="T33" fmla="*/ T32 w 147"/>
                <a:gd name="T34" fmla="+- 0 1907 1809"/>
                <a:gd name="T35" fmla="*/ 1907 h 138"/>
                <a:gd name="T36" fmla="+- 0 854 760"/>
                <a:gd name="T37" fmla="*/ T36 w 147"/>
                <a:gd name="T38" fmla="+- 0 1888 1809"/>
                <a:gd name="T39" fmla="*/ 1888 h 138"/>
                <a:gd name="T40" fmla="+- 0 854 760"/>
                <a:gd name="T41" fmla="*/ T40 w 147"/>
                <a:gd name="T42" fmla="+- 0 1849 1809"/>
                <a:gd name="T43" fmla="*/ 1849 h 138"/>
                <a:gd name="T44" fmla="+- 0 760 760"/>
                <a:gd name="T45" fmla="*/ T44 w 147"/>
                <a:gd name="T46" fmla="+- 0 1849 1809"/>
                <a:gd name="T47" fmla="*/ 1849 h 138"/>
                <a:gd name="T48" fmla="+- 0 760 760"/>
                <a:gd name="T49" fmla="*/ T48 w 147"/>
                <a:gd name="T50" fmla="+- 0 1868 1809"/>
                <a:gd name="T51" fmla="*/ 1868 h 138"/>
                <a:gd name="T52" fmla="+- 0 854 760"/>
                <a:gd name="T53" fmla="*/ T52 w 147"/>
                <a:gd name="T54" fmla="+- 0 1868 1809"/>
                <a:gd name="T55" fmla="*/ 1868 h 138"/>
                <a:gd name="T56" fmla="+- 0 854 760"/>
                <a:gd name="T57" fmla="*/ T56 w 147"/>
                <a:gd name="T58" fmla="+- 0 1849 1809"/>
                <a:gd name="T59" fmla="*/ 1849 h 138"/>
                <a:gd name="T60" fmla="+- 0 906 760"/>
                <a:gd name="T61" fmla="*/ T60 w 147"/>
                <a:gd name="T62" fmla="+- 0 1809 1809"/>
                <a:gd name="T63" fmla="*/ 1809 h 138"/>
                <a:gd name="T64" fmla="+- 0 846 760"/>
                <a:gd name="T65" fmla="*/ T64 w 147"/>
                <a:gd name="T66" fmla="+- 0 1809 1809"/>
                <a:gd name="T67" fmla="*/ 1809 h 138"/>
                <a:gd name="T68" fmla="+- 0 846 760"/>
                <a:gd name="T69" fmla="*/ T68 w 147"/>
                <a:gd name="T70" fmla="+- 0 1829 1809"/>
                <a:gd name="T71" fmla="*/ 1829 h 138"/>
                <a:gd name="T72" fmla="+- 0 906 760"/>
                <a:gd name="T73" fmla="*/ T72 w 147"/>
                <a:gd name="T74" fmla="+- 0 1829 1809"/>
                <a:gd name="T75" fmla="*/ 1829 h 138"/>
                <a:gd name="T76" fmla="+- 0 906 760"/>
                <a:gd name="T77" fmla="*/ T76 w 147"/>
                <a:gd name="T78" fmla="+- 0 1809 1809"/>
                <a:gd name="T79" fmla="*/ 1809 h 13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147" h="138">
                  <a:moveTo>
                    <a:pt x="94" y="118"/>
                  </a:moveTo>
                  <a:lnTo>
                    <a:pt x="0" y="118"/>
                  </a:lnTo>
                  <a:lnTo>
                    <a:pt x="0" y="138"/>
                  </a:lnTo>
                  <a:lnTo>
                    <a:pt x="94" y="138"/>
                  </a:lnTo>
                  <a:lnTo>
                    <a:pt x="94" y="118"/>
                  </a:lnTo>
                  <a:close/>
                  <a:moveTo>
                    <a:pt x="94" y="79"/>
                  </a:moveTo>
                  <a:lnTo>
                    <a:pt x="0" y="79"/>
                  </a:lnTo>
                  <a:lnTo>
                    <a:pt x="0" y="98"/>
                  </a:lnTo>
                  <a:lnTo>
                    <a:pt x="94" y="98"/>
                  </a:lnTo>
                  <a:lnTo>
                    <a:pt x="94" y="79"/>
                  </a:lnTo>
                  <a:close/>
                  <a:moveTo>
                    <a:pt x="94" y="40"/>
                  </a:moveTo>
                  <a:lnTo>
                    <a:pt x="0" y="40"/>
                  </a:lnTo>
                  <a:lnTo>
                    <a:pt x="0" y="59"/>
                  </a:lnTo>
                  <a:lnTo>
                    <a:pt x="94" y="59"/>
                  </a:lnTo>
                  <a:lnTo>
                    <a:pt x="94" y="40"/>
                  </a:lnTo>
                  <a:close/>
                  <a:moveTo>
                    <a:pt x="146" y="0"/>
                  </a:moveTo>
                  <a:lnTo>
                    <a:pt x="86" y="0"/>
                  </a:lnTo>
                  <a:lnTo>
                    <a:pt x="86" y="20"/>
                  </a:lnTo>
                  <a:lnTo>
                    <a:pt x="146" y="20"/>
                  </a:lnTo>
                  <a:lnTo>
                    <a:pt x="146" y="0"/>
                  </a:lnTo>
                  <a:close/>
                </a:path>
              </a:pathLst>
            </a:custGeom>
            <a:solidFill>
              <a:srgbClr val="D284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7" name="Freeform 33">
              <a:extLst>
                <a:ext uri="{FF2B5EF4-FFF2-40B4-BE49-F238E27FC236}">
                  <a16:creationId xmlns:a16="http://schemas.microsoft.com/office/drawing/2014/main" id="{44DDF749-A0B1-F6BE-F2A1-8D480BE3A0D9}"/>
                </a:ext>
              </a:extLst>
            </p:cNvPr>
            <p:cNvSpPr>
              <a:spLocks/>
            </p:cNvSpPr>
            <p:nvPr/>
          </p:nvSpPr>
          <p:spPr bwMode="auto">
            <a:xfrm>
              <a:off x="759" y="1406"/>
              <a:ext cx="276" cy="176"/>
            </a:xfrm>
            <a:custGeom>
              <a:avLst/>
              <a:gdLst>
                <a:gd name="T0" fmla="+- 0 1035 760"/>
                <a:gd name="T1" fmla="*/ T0 w 276"/>
                <a:gd name="T2" fmla="+- 0 1407 1407"/>
                <a:gd name="T3" fmla="*/ 1407 h 176"/>
                <a:gd name="T4" fmla="+- 0 760 760"/>
                <a:gd name="T5" fmla="*/ T4 w 276"/>
                <a:gd name="T6" fmla="+- 0 1407 1407"/>
                <a:gd name="T7" fmla="*/ 1407 h 176"/>
                <a:gd name="T8" fmla="+- 0 760 760"/>
                <a:gd name="T9" fmla="*/ T8 w 276"/>
                <a:gd name="T10" fmla="+- 0 1485 1407"/>
                <a:gd name="T11" fmla="*/ 1485 h 176"/>
                <a:gd name="T12" fmla="+- 0 846 760"/>
                <a:gd name="T13" fmla="*/ T12 w 276"/>
                <a:gd name="T14" fmla="+- 0 1485 1407"/>
                <a:gd name="T15" fmla="*/ 1485 h 176"/>
                <a:gd name="T16" fmla="+- 0 846 760"/>
                <a:gd name="T17" fmla="*/ T16 w 276"/>
                <a:gd name="T18" fmla="+- 0 1583 1407"/>
                <a:gd name="T19" fmla="*/ 1583 h 176"/>
                <a:gd name="T20" fmla="+- 0 1035 760"/>
                <a:gd name="T21" fmla="*/ T20 w 276"/>
                <a:gd name="T22" fmla="+- 0 1583 1407"/>
                <a:gd name="T23" fmla="*/ 1583 h 176"/>
                <a:gd name="T24" fmla="+- 0 1035 760"/>
                <a:gd name="T25" fmla="*/ T24 w 276"/>
                <a:gd name="T26" fmla="+- 0 1485 1407"/>
                <a:gd name="T27" fmla="*/ 1485 h 176"/>
                <a:gd name="T28" fmla="+- 0 1035 760"/>
                <a:gd name="T29" fmla="*/ T28 w 276"/>
                <a:gd name="T30" fmla="+- 0 1407 1407"/>
                <a:gd name="T31" fmla="*/ 1407 h 176"/>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276" h="176">
                  <a:moveTo>
                    <a:pt x="275" y="0"/>
                  </a:moveTo>
                  <a:lnTo>
                    <a:pt x="0" y="0"/>
                  </a:lnTo>
                  <a:lnTo>
                    <a:pt x="0" y="78"/>
                  </a:lnTo>
                  <a:lnTo>
                    <a:pt x="86" y="78"/>
                  </a:lnTo>
                  <a:lnTo>
                    <a:pt x="86" y="176"/>
                  </a:lnTo>
                  <a:lnTo>
                    <a:pt x="275" y="176"/>
                  </a:lnTo>
                  <a:lnTo>
                    <a:pt x="275" y="78"/>
                  </a:lnTo>
                  <a:lnTo>
                    <a:pt x="275" y="0"/>
                  </a:lnTo>
                  <a:close/>
                </a:path>
              </a:pathLst>
            </a:custGeom>
            <a:solidFill>
              <a:srgbClr val="36AE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8" name="AutoShape 32">
              <a:extLst>
                <a:ext uri="{FF2B5EF4-FFF2-40B4-BE49-F238E27FC236}">
                  <a16:creationId xmlns:a16="http://schemas.microsoft.com/office/drawing/2014/main" id="{8A1601FD-DD1F-877A-13F4-FD36518E952D}"/>
                </a:ext>
              </a:extLst>
            </p:cNvPr>
            <p:cNvSpPr>
              <a:spLocks/>
            </p:cNvSpPr>
            <p:nvPr/>
          </p:nvSpPr>
          <p:spPr bwMode="auto">
            <a:xfrm>
              <a:off x="785" y="1436"/>
              <a:ext cx="224" cy="118"/>
            </a:xfrm>
            <a:custGeom>
              <a:avLst/>
              <a:gdLst>
                <a:gd name="T0" fmla="+- 0 820 785"/>
                <a:gd name="T1" fmla="*/ T0 w 224"/>
                <a:gd name="T2" fmla="+- 0 1436 1436"/>
                <a:gd name="T3" fmla="*/ 1436 h 118"/>
                <a:gd name="T4" fmla="+- 0 789 785"/>
                <a:gd name="T5" fmla="*/ T4 w 224"/>
                <a:gd name="T6" fmla="+- 0 1436 1436"/>
                <a:gd name="T7" fmla="*/ 1436 h 118"/>
                <a:gd name="T8" fmla="+- 0 785 785"/>
                <a:gd name="T9" fmla="*/ T8 w 224"/>
                <a:gd name="T10" fmla="+- 0 1441 1436"/>
                <a:gd name="T11" fmla="*/ 1441 h 118"/>
                <a:gd name="T12" fmla="+- 0 785 785"/>
                <a:gd name="T13" fmla="*/ T12 w 224"/>
                <a:gd name="T14" fmla="+- 0 1476 1436"/>
                <a:gd name="T15" fmla="*/ 1476 h 118"/>
                <a:gd name="T16" fmla="+- 0 803 785"/>
                <a:gd name="T17" fmla="*/ T16 w 224"/>
                <a:gd name="T18" fmla="+- 0 1476 1436"/>
                <a:gd name="T19" fmla="*/ 1476 h 118"/>
                <a:gd name="T20" fmla="+- 0 803 785"/>
                <a:gd name="T21" fmla="*/ T20 w 224"/>
                <a:gd name="T22" fmla="+- 0 1456 1436"/>
                <a:gd name="T23" fmla="*/ 1456 h 118"/>
                <a:gd name="T24" fmla="+- 0 820 785"/>
                <a:gd name="T25" fmla="*/ T24 w 224"/>
                <a:gd name="T26" fmla="+- 0 1456 1436"/>
                <a:gd name="T27" fmla="*/ 1456 h 118"/>
                <a:gd name="T28" fmla="+- 0 820 785"/>
                <a:gd name="T29" fmla="*/ T28 w 224"/>
                <a:gd name="T30" fmla="+- 0 1436 1436"/>
                <a:gd name="T31" fmla="*/ 1436 h 118"/>
                <a:gd name="T32" fmla="+- 0 923 785"/>
                <a:gd name="T33" fmla="*/ T32 w 224"/>
                <a:gd name="T34" fmla="+- 0 1446 1436"/>
                <a:gd name="T35" fmla="*/ 1446 h 118"/>
                <a:gd name="T36" fmla="+- 0 906 785"/>
                <a:gd name="T37" fmla="*/ T36 w 224"/>
                <a:gd name="T38" fmla="+- 0 1446 1436"/>
                <a:gd name="T39" fmla="*/ 1446 h 118"/>
                <a:gd name="T40" fmla="+- 0 906 785"/>
                <a:gd name="T41" fmla="*/ T40 w 224"/>
                <a:gd name="T42" fmla="+- 0 1436 1436"/>
                <a:gd name="T43" fmla="*/ 1436 h 118"/>
                <a:gd name="T44" fmla="+- 0 889 785"/>
                <a:gd name="T45" fmla="*/ T44 w 224"/>
                <a:gd name="T46" fmla="+- 0 1436 1436"/>
                <a:gd name="T47" fmla="*/ 1436 h 118"/>
                <a:gd name="T48" fmla="+- 0 889 785"/>
                <a:gd name="T49" fmla="*/ T48 w 224"/>
                <a:gd name="T50" fmla="+- 0 1446 1436"/>
                <a:gd name="T51" fmla="*/ 1446 h 118"/>
                <a:gd name="T52" fmla="+- 0 875 785"/>
                <a:gd name="T53" fmla="*/ T52 w 224"/>
                <a:gd name="T54" fmla="+- 0 1446 1436"/>
                <a:gd name="T55" fmla="*/ 1446 h 118"/>
                <a:gd name="T56" fmla="+- 0 871 785"/>
                <a:gd name="T57" fmla="*/ T56 w 224"/>
                <a:gd name="T58" fmla="+- 0 1450 1436"/>
                <a:gd name="T59" fmla="*/ 1450 h 118"/>
                <a:gd name="T60" fmla="+- 0 871 785"/>
                <a:gd name="T61" fmla="*/ T60 w 224"/>
                <a:gd name="T62" fmla="+- 0 1501 1436"/>
                <a:gd name="T63" fmla="*/ 1501 h 118"/>
                <a:gd name="T64" fmla="+- 0 875 785"/>
                <a:gd name="T65" fmla="*/ T64 w 224"/>
                <a:gd name="T66" fmla="+- 0 1505 1436"/>
                <a:gd name="T67" fmla="*/ 1505 h 118"/>
                <a:gd name="T68" fmla="+- 0 906 785"/>
                <a:gd name="T69" fmla="*/ T68 w 224"/>
                <a:gd name="T70" fmla="+- 0 1505 1436"/>
                <a:gd name="T71" fmla="*/ 1505 h 118"/>
                <a:gd name="T72" fmla="+- 0 906 785"/>
                <a:gd name="T73" fmla="*/ T72 w 224"/>
                <a:gd name="T74" fmla="+- 0 1525 1436"/>
                <a:gd name="T75" fmla="*/ 1525 h 118"/>
                <a:gd name="T76" fmla="+- 0 871 785"/>
                <a:gd name="T77" fmla="*/ T76 w 224"/>
                <a:gd name="T78" fmla="+- 0 1525 1436"/>
                <a:gd name="T79" fmla="*/ 1525 h 118"/>
                <a:gd name="T80" fmla="+- 0 871 785"/>
                <a:gd name="T81" fmla="*/ T80 w 224"/>
                <a:gd name="T82" fmla="+- 0 1544 1436"/>
                <a:gd name="T83" fmla="*/ 1544 h 118"/>
                <a:gd name="T84" fmla="+- 0 889 785"/>
                <a:gd name="T85" fmla="*/ T84 w 224"/>
                <a:gd name="T86" fmla="+- 0 1544 1436"/>
                <a:gd name="T87" fmla="*/ 1544 h 118"/>
                <a:gd name="T88" fmla="+- 0 889 785"/>
                <a:gd name="T89" fmla="*/ T88 w 224"/>
                <a:gd name="T90" fmla="+- 0 1554 1436"/>
                <a:gd name="T91" fmla="*/ 1554 h 118"/>
                <a:gd name="T92" fmla="+- 0 906 785"/>
                <a:gd name="T93" fmla="*/ T92 w 224"/>
                <a:gd name="T94" fmla="+- 0 1554 1436"/>
                <a:gd name="T95" fmla="*/ 1554 h 118"/>
                <a:gd name="T96" fmla="+- 0 906 785"/>
                <a:gd name="T97" fmla="*/ T96 w 224"/>
                <a:gd name="T98" fmla="+- 0 1544 1436"/>
                <a:gd name="T99" fmla="*/ 1544 h 118"/>
                <a:gd name="T100" fmla="+- 0 919 785"/>
                <a:gd name="T101" fmla="*/ T100 w 224"/>
                <a:gd name="T102" fmla="+- 0 1544 1436"/>
                <a:gd name="T103" fmla="*/ 1544 h 118"/>
                <a:gd name="T104" fmla="+- 0 923 785"/>
                <a:gd name="T105" fmla="*/ T104 w 224"/>
                <a:gd name="T106" fmla="+- 0 1540 1436"/>
                <a:gd name="T107" fmla="*/ 1540 h 118"/>
                <a:gd name="T108" fmla="+- 0 923 785"/>
                <a:gd name="T109" fmla="*/ T108 w 224"/>
                <a:gd name="T110" fmla="+- 0 1490 1436"/>
                <a:gd name="T111" fmla="*/ 1490 h 118"/>
                <a:gd name="T112" fmla="+- 0 919 785"/>
                <a:gd name="T113" fmla="*/ T112 w 224"/>
                <a:gd name="T114" fmla="+- 0 1485 1436"/>
                <a:gd name="T115" fmla="*/ 1485 h 118"/>
                <a:gd name="T116" fmla="+- 0 889 785"/>
                <a:gd name="T117" fmla="*/ T116 w 224"/>
                <a:gd name="T118" fmla="+- 0 1485 1436"/>
                <a:gd name="T119" fmla="*/ 1485 h 118"/>
                <a:gd name="T120" fmla="+- 0 889 785"/>
                <a:gd name="T121" fmla="*/ T120 w 224"/>
                <a:gd name="T122" fmla="+- 0 1466 1436"/>
                <a:gd name="T123" fmla="*/ 1466 h 118"/>
                <a:gd name="T124" fmla="+- 0 923 785"/>
                <a:gd name="T125" fmla="*/ T124 w 224"/>
                <a:gd name="T126" fmla="+- 0 1466 1436"/>
                <a:gd name="T127" fmla="*/ 1466 h 118"/>
                <a:gd name="T128" fmla="+- 0 923 785"/>
                <a:gd name="T129" fmla="*/ T128 w 224"/>
                <a:gd name="T130" fmla="+- 0 1446 1436"/>
                <a:gd name="T131" fmla="*/ 1446 h 118"/>
                <a:gd name="T132" fmla="+- 0 1009 785"/>
                <a:gd name="T133" fmla="*/ T132 w 224"/>
                <a:gd name="T134" fmla="+- 0 1441 1436"/>
                <a:gd name="T135" fmla="*/ 1441 h 118"/>
                <a:gd name="T136" fmla="+- 0 1005 785"/>
                <a:gd name="T137" fmla="*/ T136 w 224"/>
                <a:gd name="T138" fmla="+- 0 1436 1436"/>
                <a:gd name="T139" fmla="*/ 1436 h 118"/>
                <a:gd name="T140" fmla="+- 0 975 785"/>
                <a:gd name="T141" fmla="*/ T140 w 224"/>
                <a:gd name="T142" fmla="+- 0 1436 1436"/>
                <a:gd name="T143" fmla="*/ 1436 h 118"/>
                <a:gd name="T144" fmla="+- 0 975 785"/>
                <a:gd name="T145" fmla="*/ T144 w 224"/>
                <a:gd name="T146" fmla="+- 0 1456 1436"/>
                <a:gd name="T147" fmla="*/ 1456 h 118"/>
                <a:gd name="T148" fmla="+- 0 992 785"/>
                <a:gd name="T149" fmla="*/ T148 w 224"/>
                <a:gd name="T150" fmla="+- 0 1456 1436"/>
                <a:gd name="T151" fmla="*/ 1456 h 118"/>
                <a:gd name="T152" fmla="+- 0 992 785"/>
                <a:gd name="T153" fmla="*/ T152 w 224"/>
                <a:gd name="T154" fmla="+- 0 1476 1436"/>
                <a:gd name="T155" fmla="*/ 1476 h 118"/>
                <a:gd name="T156" fmla="+- 0 1009 785"/>
                <a:gd name="T157" fmla="*/ T156 w 224"/>
                <a:gd name="T158" fmla="+- 0 1476 1436"/>
                <a:gd name="T159" fmla="*/ 1476 h 118"/>
                <a:gd name="T160" fmla="+- 0 1009 785"/>
                <a:gd name="T161" fmla="*/ T160 w 224"/>
                <a:gd name="T162" fmla="+- 0 1441 1436"/>
                <a:gd name="T163" fmla="*/ 1441 h 118"/>
                <a:gd name="T164" fmla="+- 0 1009 785"/>
                <a:gd name="T165" fmla="*/ T164 w 224"/>
                <a:gd name="T166" fmla="+- 0 1515 1436"/>
                <a:gd name="T167" fmla="*/ 1515 h 118"/>
                <a:gd name="T168" fmla="+- 0 992 785"/>
                <a:gd name="T169" fmla="*/ T168 w 224"/>
                <a:gd name="T170" fmla="+- 0 1515 1436"/>
                <a:gd name="T171" fmla="*/ 1515 h 118"/>
                <a:gd name="T172" fmla="+- 0 992 785"/>
                <a:gd name="T173" fmla="*/ T172 w 224"/>
                <a:gd name="T174" fmla="+- 0 1534 1436"/>
                <a:gd name="T175" fmla="*/ 1534 h 118"/>
                <a:gd name="T176" fmla="+- 0 975 785"/>
                <a:gd name="T177" fmla="*/ T176 w 224"/>
                <a:gd name="T178" fmla="+- 0 1534 1436"/>
                <a:gd name="T179" fmla="*/ 1534 h 118"/>
                <a:gd name="T180" fmla="+- 0 975 785"/>
                <a:gd name="T181" fmla="*/ T180 w 224"/>
                <a:gd name="T182" fmla="+- 0 1554 1436"/>
                <a:gd name="T183" fmla="*/ 1554 h 118"/>
                <a:gd name="T184" fmla="+- 0 1000 785"/>
                <a:gd name="T185" fmla="*/ T184 w 224"/>
                <a:gd name="T186" fmla="+- 0 1554 1436"/>
                <a:gd name="T187" fmla="*/ 1554 h 118"/>
                <a:gd name="T188" fmla="+- 0 1005 785"/>
                <a:gd name="T189" fmla="*/ T188 w 224"/>
                <a:gd name="T190" fmla="+- 0 1554 1436"/>
                <a:gd name="T191" fmla="*/ 1554 h 118"/>
                <a:gd name="T192" fmla="+- 0 1009 785"/>
                <a:gd name="T193" fmla="*/ T192 w 224"/>
                <a:gd name="T194" fmla="+- 0 1550 1436"/>
                <a:gd name="T195" fmla="*/ 1550 h 118"/>
                <a:gd name="T196" fmla="+- 0 1009 785"/>
                <a:gd name="T197" fmla="*/ T196 w 224"/>
                <a:gd name="T198" fmla="+- 0 1515 1436"/>
                <a:gd name="T199" fmla="*/ 1515 h 11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Lst>
              <a:rect l="0" t="0" r="r" b="b"/>
              <a:pathLst>
                <a:path w="224" h="118">
                  <a:moveTo>
                    <a:pt x="35" y="0"/>
                  </a:moveTo>
                  <a:lnTo>
                    <a:pt x="4" y="0"/>
                  </a:lnTo>
                  <a:lnTo>
                    <a:pt x="0" y="5"/>
                  </a:lnTo>
                  <a:lnTo>
                    <a:pt x="0" y="40"/>
                  </a:lnTo>
                  <a:lnTo>
                    <a:pt x="18" y="40"/>
                  </a:lnTo>
                  <a:lnTo>
                    <a:pt x="18" y="20"/>
                  </a:lnTo>
                  <a:lnTo>
                    <a:pt x="35" y="20"/>
                  </a:lnTo>
                  <a:lnTo>
                    <a:pt x="35" y="0"/>
                  </a:lnTo>
                  <a:close/>
                  <a:moveTo>
                    <a:pt x="138" y="10"/>
                  </a:moveTo>
                  <a:lnTo>
                    <a:pt x="121" y="10"/>
                  </a:lnTo>
                  <a:lnTo>
                    <a:pt x="121" y="0"/>
                  </a:lnTo>
                  <a:lnTo>
                    <a:pt x="104" y="0"/>
                  </a:lnTo>
                  <a:lnTo>
                    <a:pt x="104" y="10"/>
                  </a:lnTo>
                  <a:lnTo>
                    <a:pt x="90" y="10"/>
                  </a:lnTo>
                  <a:lnTo>
                    <a:pt x="86" y="14"/>
                  </a:lnTo>
                  <a:lnTo>
                    <a:pt x="86" y="65"/>
                  </a:lnTo>
                  <a:lnTo>
                    <a:pt x="90" y="69"/>
                  </a:lnTo>
                  <a:lnTo>
                    <a:pt x="121" y="69"/>
                  </a:lnTo>
                  <a:lnTo>
                    <a:pt x="121" y="89"/>
                  </a:lnTo>
                  <a:lnTo>
                    <a:pt x="86" y="89"/>
                  </a:lnTo>
                  <a:lnTo>
                    <a:pt x="86" y="108"/>
                  </a:lnTo>
                  <a:lnTo>
                    <a:pt x="104" y="108"/>
                  </a:lnTo>
                  <a:lnTo>
                    <a:pt x="104" y="118"/>
                  </a:lnTo>
                  <a:lnTo>
                    <a:pt x="121" y="118"/>
                  </a:lnTo>
                  <a:lnTo>
                    <a:pt x="121" y="108"/>
                  </a:lnTo>
                  <a:lnTo>
                    <a:pt x="134" y="108"/>
                  </a:lnTo>
                  <a:lnTo>
                    <a:pt x="138" y="104"/>
                  </a:lnTo>
                  <a:lnTo>
                    <a:pt x="138" y="54"/>
                  </a:lnTo>
                  <a:lnTo>
                    <a:pt x="134" y="49"/>
                  </a:lnTo>
                  <a:lnTo>
                    <a:pt x="104" y="49"/>
                  </a:lnTo>
                  <a:lnTo>
                    <a:pt x="104" y="30"/>
                  </a:lnTo>
                  <a:lnTo>
                    <a:pt x="138" y="30"/>
                  </a:lnTo>
                  <a:lnTo>
                    <a:pt x="138" y="10"/>
                  </a:lnTo>
                  <a:close/>
                  <a:moveTo>
                    <a:pt x="224" y="5"/>
                  </a:moveTo>
                  <a:lnTo>
                    <a:pt x="220" y="0"/>
                  </a:lnTo>
                  <a:lnTo>
                    <a:pt x="190" y="0"/>
                  </a:lnTo>
                  <a:lnTo>
                    <a:pt x="190" y="20"/>
                  </a:lnTo>
                  <a:lnTo>
                    <a:pt x="207" y="20"/>
                  </a:lnTo>
                  <a:lnTo>
                    <a:pt x="207" y="40"/>
                  </a:lnTo>
                  <a:lnTo>
                    <a:pt x="224" y="40"/>
                  </a:lnTo>
                  <a:lnTo>
                    <a:pt x="224" y="5"/>
                  </a:lnTo>
                  <a:close/>
                  <a:moveTo>
                    <a:pt x="224" y="79"/>
                  </a:moveTo>
                  <a:lnTo>
                    <a:pt x="207" y="79"/>
                  </a:lnTo>
                  <a:lnTo>
                    <a:pt x="207" y="98"/>
                  </a:lnTo>
                  <a:lnTo>
                    <a:pt x="190" y="98"/>
                  </a:lnTo>
                  <a:lnTo>
                    <a:pt x="190" y="118"/>
                  </a:lnTo>
                  <a:lnTo>
                    <a:pt x="215" y="118"/>
                  </a:lnTo>
                  <a:lnTo>
                    <a:pt x="220" y="118"/>
                  </a:lnTo>
                  <a:lnTo>
                    <a:pt x="224" y="114"/>
                  </a:lnTo>
                  <a:lnTo>
                    <a:pt x="224" y="79"/>
                  </a:lnTo>
                  <a:close/>
                </a:path>
              </a:pathLst>
            </a:custGeom>
            <a:solidFill>
              <a:srgbClr val="FCB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31">
              <a:extLst>
                <a:ext uri="{FF2B5EF4-FFF2-40B4-BE49-F238E27FC236}">
                  <a16:creationId xmlns:a16="http://schemas.microsoft.com/office/drawing/2014/main" id="{73D844F4-2D5C-BBF6-9A8F-0A8608FC78B2}"/>
                </a:ext>
              </a:extLst>
            </p:cNvPr>
            <p:cNvSpPr>
              <a:spLocks/>
            </p:cNvSpPr>
            <p:nvPr/>
          </p:nvSpPr>
          <p:spPr bwMode="auto">
            <a:xfrm>
              <a:off x="725" y="1720"/>
              <a:ext cx="121" cy="216"/>
            </a:xfrm>
            <a:custGeom>
              <a:avLst/>
              <a:gdLst>
                <a:gd name="T0" fmla="+- 0 846 725"/>
                <a:gd name="T1" fmla="*/ T0 w 121"/>
                <a:gd name="T2" fmla="+- 0 1721 1721"/>
                <a:gd name="T3" fmla="*/ 1721 h 216"/>
                <a:gd name="T4" fmla="+- 0 725 725"/>
                <a:gd name="T5" fmla="*/ T4 w 121"/>
                <a:gd name="T6" fmla="+- 0 1721 1721"/>
                <a:gd name="T7" fmla="*/ 1721 h 216"/>
                <a:gd name="T8" fmla="+- 0 725 725"/>
                <a:gd name="T9" fmla="*/ T8 w 121"/>
                <a:gd name="T10" fmla="+- 0 1937 1721"/>
                <a:gd name="T11" fmla="*/ 1937 h 216"/>
                <a:gd name="T12" fmla="+- 0 760 725"/>
                <a:gd name="T13" fmla="*/ T12 w 121"/>
                <a:gd name="T14" fmla="+- 0 1937 1721"/>
                <a:gd name="T15" fmla="*/ 1937 h 216"/>
                <a:gd name="T16" fmla="+- 0 760 725"/>
                <a:gd name="T17" fmla="*/ T16 w 121"/>
                <a:gd name="T18" fmla="+- 0 1819 1721"/>
                <a:gd name="T19" fmla="*/ 1819 h 216"/>
                <a:gd name="T20" fmla="+- 0 846 725"/>
                <a:gd name="T21" fmla="*/ T20 w 121"/>
                <a:gd name="T22" fmla="+- 0 1819 1721"/>
                <a:gd name="T23" fmla="*/ 1819 h 216"/>
                <a:gd name="T24" fmla="+- 0 846 725"/>
                <a:gd name="T25" fmla="*/ T24 w 121"/>
                <a:gd name="T26" fmla="+- 0 1721 1721"/>
                <a:gd name="T27" fmla="*/ 1721 h 216"/>
              </a:gdLst>
              <a:ahLst/>
              <a:cxnLst>
                <a:cxn ang="0">
                  <a:pos x="T1" y="T3"/>
                </a:cxn>
                <a:cxn ang="0">
                  <a:pos x="T5" y="T7"/>
                </a:cxn>
                <a:cxn ang="0">
                  <a:pos x="T9" y="T11"/>
                </a:cxn>
                <a:cxn ang="0">
                  <a:pos x="T13" y="T15"/>
                </a:cxn>
                <a:cxn ang="0">
                  <a:pos x="T17" y="T19"/>
                </a:cxn>
                <a:cxn ang="0">
                  <a:pos x="T21" y="T23"/>
                </a:cxn>
                <a:cxn ang="0">
                  <a:pos x="T25" y="T27"/>
                </a:cxn>
              </a:cxnLst>
              <a:rect l="0" t="0" r="r" b="b"/>
              <a:pathLst>
                <a:path w="121" h="216">
                  <a:moveTo>
                    <a:pt x="121" y="0"/>
                  </a:moveTo>
                  <a:lnTo>
                    <a:pt x="0" y="0"/>
                  </a:lnTo>
                  <a:lnTo>
                    <a:pt x="0" y="216"/>
                  </a:lnTo>
                  <a:lnTo>
                    <a:pt x="35" y="216"/>
                  </a:lnTo>
                  <a:lnTo>
                    <a:pt x="35" y="98"/>
                  </a:lnTo>
                  <a:lnTo>
                    <a:pt x="121" y="98"/>
                  </a:lnTo>
                  <a:lnTo>
                    <a:pt x="121" y="0"/>
                  </a:lnTo>
                  <a:close/>
                </a:path>
              </a:pathLst>
            </a:custGeom>
            <a:solidFill>
              <a:srgbClr val="E968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0" name="AutoShape 30">
              <a:extLst>
                <a:ext uri="{FF2B5EF4-FFF2-40B4-BE49-F238E27FC236}">
                  <a16:creationId xmlns:a16="http://schemas.microsoft.com/office/drawing/2014/main" id="{BCF7C102-41F4-586C-172D-654A733FEFAE}"/>
                </a:ext>
              </a:extLst>
            </p:cNvPr>
            <p:cNvSpPr>
              <a:spLocks/>
            </p:cNvSpPr>
            <p:nvPr/>
          </p:nvSpPr>
          <p:spPr bwMode="auto">
            <a:xfrm>
              <a:off x="708" y="1681"/>
              <a:ext cx="155" cy="295"/>
            </a:xfrm>
            <a:custGeom>
              <a:avLst/>
              <a:gdLst>
                <a:gd name="T0" fmla="+- 0 760 708"/>
                <a:gd name="T1" fmla="*/ T0 w 155"/>
                <a:gd name="T2" fmla="+- 0 1937 1682"/>
                <a:gd name="T3" fmla="*/ 1937 h 295"/>
                <a:gd name="T4" fmla="+- 0 708 708"/>
                <a:gd name="T5" fmla="*/ T4 w 155"/>
                <a:gd name="T6" fmla="+- 0 1937 1682"/>
                <a:gd name="T7" fmla="*/ 1937 h 295"/>
                <a:gd name="T8" fmla="+- 0 708 708"/>
                <a:gd name="T9" fmla="*/ T8 w 155"/>
                <a:gd name="T10" fmla="+- 0 1976 1682"/>
                <a:gd name="T11" fmla="*/ 1976 h 295"/>
                <a:gd name="T12" fmla="+- 0 760 708"/>
                <a:gd name="T13" fmla="*/ T12 w 155"/>
                <a:gd name="T14" fmla="+- 0 1976 1682"/>
                <a:gd name="T15" fmla="*/ 1976 h 295"/>
                <a:gd name="T16" fmla="+- 0 760 708"/>
                <a:gd name="T17" fmla="*/ T16 w 155"/>
                <a:gd name="T18" fmla="+- 0 1937 1682"/>
                <a:gd name="T19" fmla="*/ 1937 h 295"/>
                <a:gd name="T20" fmla="+- 0 863 708"/>
                <a:gd name="T21" fmla="*/ T20 w 155"/>
                <a:gd name="T22" fmla="+- 0 1682 1682"/>
                <a:gd name="T23" fmla="*/ 1682 h 295"/>
                <a:gd name="T24" fmla="+- 0 708 708"/>
                <a:gd name="T25" fmla="*/ T24 w 155"/>
                <a:gd name="T26" fmla="+- 0 1682 1682"/>
                <a:gd name="T27" fmla="*/ 1682 h 295"/>
                <a:gd name="T28" fmla="+- 0 708 708"/>
                <a:gd name="T29" fmla="*/ T28 w 155"/>
                <a:gd name="T30" fmla="+- 0 1721 1682"/>
                <a:gd name="T31" fmla="*/ 1721 h 295"/>
                <a:gd name="T32" fmla="+- 0 863 708"/>
                <a:gd name="T33" fmla="*/ T32 w 155"/>
                <a:gd name="T34" fmla="+- 0 1721 1682"/>
                <a:gd name="T35" fmla="*/ 1721 h 295"/>
                <a:gd name="T36" fmla="+- 0 863 708"/>
                <a:gd name="T37" fmla="*/ T36 w 155"/>
                <a:gd name="T38" fmla="+- 0 1682 1682"/>
                <a:gd name="T39" fmla="*/ 1682 h 2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Lst>
              <a:rect l="0" t="0" r="r" b="b"/>
              <a:pathLst>
                <a:path w="155" h="295">
                  <a:moveTo>
                    <a:pt x="52" y="255"/>
                  </a:moveTo>
                  <a:lnTo>
                    <a:pt x="0" y="255"/>
                  </a:lnTo>
                  <a:lnTo>
                    <a:pt x="0" y="294"/>
                  </a:lnTo>
                  <a:lnTo>
                    <a:pt x="52" y="294"/>
                  </a:lnTo>
                  <a:lnTo>
                    <a:pt x="52" y="255"/>
                  </a:lnTo>
                  <a:close/>
                  <a:moveTo>
                    <a:pt x="155" y="0"/>
                  </a:moveTo>
                  <a:lnTo>
                    <a:pt x="0" y="0"/>
                  </a:lnTo>
                  <a:lnTo>
                    <a:pt x="0" y="39"/>
                  </a:lnTo>
                  <a:lnTo>
                    <a:pt x="155" y="39"/>
                  </a:lnTo>
                  <a:lnTo>
                    <a:pt x="155" y="0"/>
                  </a:lnTo>
                  <a:close/>
                </a:path>
              </a:pathLst>
            </a:custGeom>
            <a:solidFill>
              <a:srgbClr val="AAB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1" name="Rectangle 29">
              <a:extLst>
                <a:ext uri="{FF2B5EF4-FFF2-40B4-BE49-F238E27FC236}">
                  <a16:creationId xmlns:a16="http://schemas.microsoft.com/office/drawing/2014/main" id="{5C7EBB81-752D-74DA-259D-DDF9F0F9B588}"/>
                </a:ext>
              </a:extLst>
            </p:cNvPr>
            <p:cNvSpPr>
              <a:spLocks noChangeArrowheads="1"/>
            </p:cNvSpPr>
            <p:nvPr/>
          </p:nvSpPr>
          <p:spPr bwMode="auto">
            <a:xfrm>
              <a:off x="802" y="1750"/>
              <a:ext cx="18" cy="69"/>
            </a:xfrm>
            <a:prstGeom prst="rect">
              <a:avLst/>
            </a:prstGeom>
            <a:solidFill>
              <a:srgbClr val="FCBC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2" name="AutoShape 28">
              <a:extLst>
                <a:ext uri="{FF2B5EF4-FFF2-40B4-BE49-F238E27FC236}">
                  <a16:creationId xmlns:a16="http://schemas.microsoft.com/office/drawing/2014/main" id="{F78C284D-DF68-F492-2561-6B65591FAD21}"/>
                </a:ext>
              </a:extLst>
            </p:cNvPr>
            <p:cNvSpPr>
              <a:spLocks/>
            </p:cNvSpPr>
            <p:nvPr/>
          </p:nvSpPr>
          <p:spPr bwMode="auto">
            <a:xfrm>
              <a:off x="544" y="1397"/>
              <a:ext cx="499" cy="256"/>
            </a:xfrm>
            <a:custGeom>
              <a:avLst/>
              <a:gdLst>
                <a:gd name="T0" fmla="+- 0 755 545"/>
                <a:gd name="T1" fmla="*/ T0 w 499"/>
                <a:gd name="T2" fmla="+- 0 1397 1397"/>
                <a:gd name="T3" fmla="*/ 1397 h 256"/>
                <a:gd name="T4" fmla="+- 0 751 545"/>
                <a:gd name="T5" fmla="*/ T4 w 499"/>
                <a:gd name="T6" fmla="+- 0 1436 1397"/>
                <a:gd name="T7" fmla="*/ 1436 h 256"/>
                <a:gd name="T8" fmla="+- 0 685 545"/>
                <a:gd name="T9" fmla="*/ T8 w 499"/>
                <a:gd name="T10" fmla="+- 0 1438 1397"/>
                <a:gd name="T11" fmla="*/ 1438 h 256"/>
                <a:gd name="T12" fmla="+- 0 652 545"/>
                <a:gd name="T13" fmla="*/ T12 w 499"/>
                <a:gd name="T14" fmla="+- 0 1495 1397"/>
                <a:gd name="T15" fmla="*/ 1495 h 256"/>
                <a:gd name="T16" fmla="+- 0 545 545"/>
                <a:gd name="T17" fmla="*/ T16 w 499"/>
                <a:gd name="T18" fmla="+- 0 1500 1397"/>
                <a:gd name="T19" fmla="*/ 1500 h 256"/>
                <a:gd name="T20" fmla="+- 0 548 545"/>
                <a:gd name="T21" fmla="*/ T20 w 499"/>
                <a:gd name="T22" fmla="+- 0 1652 1397"/>
                <a:gd name="T23" fmla="*/ 1652 h 256"/>
                <a:gd name="T24" fmla="+- 0 854 545"/>
                <a:gd name="T25" fmla="*/ T24 w 499"/>
                <a:gd name="T26" fmla="+- 0 1648 1397"/>
                <a:gd name="T27" fmla="*/ 1648 h 256"/>
                <a:gd name="T28" fmla="+- 0 562 545"/>
                <a:gd name="T29" fmla="*/ T28 w 499"/>
                <a:gd name="T30" fmla="+- 0 1633 1397"/>
                <a:gd name="T31" fmla="*/ 1633 h 256"/>
                <a:gd name="T32" fmla="+- 0 665 545"/>
                <a:gd name="T33" fmla="*/ T32 w 499"/>
                <a:gd name="T34" fmla="+- 0 1515 1397"/>
                <a:gd name="T35" fmla="*/ 1515 h 256"/>
                <a:gd name="T36" fmla="+- 0 695 545"/>
                <a:gd name="T37" fmla="*/ T36 w 499"/>
                <a:gd name="T38" fmla="+- 0 1456 1397"/>
                <a:gd name="T39" fmla="*/ 1456 h 256"/>
                <a:gd name="T40" fmla="+- 0 768 545"/>
                <a:gd name="T41" fmla="*/ T40 w 499"/>
                <a:gd name="T42" fmla="+- 0 1417 1397"/>
                <a:gd name="T43" fmla="*/ 1417 h 256"/>
                <a:gd name="T44" fmla="+- 0 1043 545"/>
                <a:gd name="T45" fmla="*/ T44 w 499"/>
                <a:gd name="T46" fmla="+- 0 1401 1397"/>
                <a:gd name="T47" fmla="*/ 1401 h 256"/>
                <a:gd name="T48" fmla="+- 0 665 545"/>
                <a:gd name="T49" fmla="*/ T48 w 499"/>
                <a:gd name="T50" fmla="+- 0 1515 1397"/>
                <a:gd name="T51" fmla="*/ 1515 h 256"/>
                <a:gd name="T52" fmla="+- 0 648 545"/>
                <a:gd name="T53" fmla="*/ T52 w 499"/>
                <a:gd name="T54" fmla="+- 0 1633 1397"/>
                <a:gd name="T55" fmla="*/ 1633 h 256"/>
                <a:gd name="T56" fmla="+- 0 665 545"/>
                <a:gd name="T57" fmla="*/ T56 w 499"/>
                <a:gd name="T58" fmla="+- 0 1515 1397"/>
                <a:gd name="T59" fmla="*/ 1515 h 256"/>
                <a:gd name="T60" fmla="+- 0 751 545"/>
                <a:gd name="T61" fmla="*/ T60 w 499"/>
                <a:gd name="T62" fmla="+- 0 1593 1397"/>
                <a:gd name="T63" fmla="*/ 1593 h 256"/>
                <a:gd name="T64" fmla="+- 0 837 545"/>
                <a:gd name="T65" fmla="*/ T64 w 499"/>
                <a:gd name="T66" fmla="+- 0 1613 1397"/>
                <a:gd name="T67" fmla="*/ 1613 h 256"/>
                <a:gd name="T68" fmla="+- 0 854 545"/>
                <a:gd name="T69" fmla="*/ T68 w 499"/>
                <a:gd name="T70" fmla="+- 0 1633 1397"/>
                <a:gd name="T71" fmla="*/ 1633 h 256"/>
                <a:gd name="T72" fmla="+- 0 1043 545"/>
                <a:gd name="T73" fmla="*/ T72 w 499"/>
                <a:gd name="T74" fmla="+- 0 1417 1397"/>
                <a:gd name="T75" fmla="*/ 1417 h 256"/>
                <a:gd name="T76" fmla="+- 0 1026 545"/>
                <a:gd name="T77" fmla="*/ T76 w 499"/>
                <a:gd name="T78" fmla="+- 0 1574 1397"/>
                <a:gd name="T79" fmla="*/ 1574 h 256"/>
                <a:gd name="T80" fmla="+- 0 837 545"/>
                <a:gd name="T81" fmla="*/ T80 w 499"/>
                <a:gd name="T82" fmla="+- 0 1593 1397"/>
                <a:gd name="T83" fmla="*/ 1593 h 256"/>
                <a:gd name="T84" fmla="+- 0 1043 545"/>
                <a:gd name="T85" fmla="*/ T84 w 499"/>
                <a:gd name="T86" fmla="+- 0 1589 1397"/>
                <a:gd name="T87" fmla="*/ 1589 h 256"/>
                <a:gd name="T88" fmla="+- 0 850 545"/>
                <a:gd name="T89" fmla="*/ T88 w 499"/>
                <a:gd name="T90" fmla="+- 0 1476 1397"/>
                <a:gd name="T91" fmla="*/ 1476 h 256"/>
                <a:gd name="T92" fmla="+- 0 699 545"/>
                <a:gd name="T93" fmla="*/ T92 w 499"/>
                <a:gd name="T94" fmla="+- 0 1495 1397"/>
                <a:gd name="T95" fmla="*/ 1495 h 256"/>
                <a:gd name="T96" fmla="+- 0 837 545"/>
                <a:gd name="T97" fmla="*/ T96 w 499"/>
                <a:gd name="T98" fmla="+- 0 1515 1397"/>
                <a:gd name="T99" fmla="*/ 1515 h 256"/>
                <a:gd name="T100" fmla="+- 0 751 545"/>
                <a:gd name="T101" fmla="*/ T100 w 499"/>
                <a:gd name="T102" fmla="+- 0 1534 1397"/>
                <a:gd name="T103" fmla="*/ 1534 h 256"/>
                <a:gd name="T104" fmla="+- 0 837 545"/>
                <a:gd name="T105" fmla="*/ T104 w 499"/>
                <a:gd name="T106" fmla="+- 0 1554 1397"/>
                <a:gd name="T107" fmla="*/ 1554 h 256"/>
                <a:gd name="T108" fmla="+- 0 751 545"/>
                <a:gd name="T109" fmla="*/ T108 w 499"/>
                <a:gd name="T110" fmla="+- 0 1574 1397"/>
                <a:gd name="T111" fmla="*/ 1574 h 256"/>
                <a:gd name="T112" fmla="+- 0 854 545"/>
                <a:gd name="T113" fmla="*/ T112 w 499"/>
                <a:gd name="T114" fmla="+- 0 1480 1397"/>
                <a:gd name="T115" fmla="*/ 1480 h 256"/>
                <a:gd name="T116" fmla="+- 0 768 545"/>
                <a:gd name="T117" fmla="*/ T116 w 499"/>
                <a:gd name="T118" fmla="+- 0 1456 1397"/>
                <a:gd name="T119" fmla="*/ 1456 h 256"/>
                <a:gd name="T120" fmla="+- 0 751 545"/>
                <a:gd name="T121" fmla="*/ T120 w 499"/>
                <a:gd name="T122" fmla="+- 0 1476 1397"/>
                <a:gd name="T123" fmla="*/ 1476 h 256"/>
                <a:gd name="T124" fmla="+- 0 768 545"/>
                <a:gd name="T125" fmla="*/ T124 w 499"/>
                <a:gd name="T126" fmla="+- 0 1456 1397"/>
                <a:gd name="T127" fmla="*/ 1456 h 256"/>
                <a:gd name="T128" fmla="+- 0 789 545"/>
                <a:gd name="T129" fmla="*/ T128 w 499"/>
                <a:gd name="T130" fmla="+- 0 1436 1397"/>
                <a:gd name="T131" fmla="*/ 1436 h 256"/>
                <a:gd name="T132" fmla="+- 0 785 545"/>
                <a:gd name="T133" fmla="*/ T132 w 499"/>
                <a:gd name="T134" fmla="+- 0 1476 1397"/>
                <a:gd name="T135" fmla="*/ 1476 h 256"/>
                <a:gd name="T136" fmla="+- 0 803 545"/>
                <a:gd name="T137" fmla="*/ T136 w 499"/>
                <a:gd name="T138" fmla="+- 0 1456 1397"/>
                <a:gd name="T139" fmla="*/ 1456 h 256"/>
                <a:gd name="T140" fmla="+- 0 820 545"/>
                <a:gd name="T141" fmla="*/ T140 w 499"/>
                <a:gd name="T142" fmla="+- 0 1436 1397"/>
                <a:gd name="T143" fmla="*/ 1436 h 25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499" h="256">
                  <a:moveTo>
                    <a:pt x="495" y="0"/>
                  </a:moveTo>
                  <a:lnTo>
                    <a:pt x="210" y="0"/>
                  </a:lnTo>
                  <a:lnTo>
                    <a:pt x="206" y="4"/>
                  </a:lnTo>
                  <a:lnTo>
                    <a:pt x="206" y="39"/>
                  </a:lnTo>
                  <a:lnTo>
                    <a:pt x="143" y="39"/>
                  </a:lnTo>
                  <a:lnTo>
                    <a:pt x="140" y="41"/>
                  </a:lnTo>
                  <a:lnTo>
                    <a:pt x="139" y="44"/>
                  </a:lnTo>
                  <a:lnTo>
                    <a:pt x="107" y="98"/>
                  </a:lnTo>
                  <a:lnTo>
                    <a:pt x="3" y="98"/>
                  </a:lnTo>
                  <a:lnTo>
                    <a:pt x="0" y="103"/>
                  </a:lnTo>
                  <a:lnTo>
                    <a:pt x="0" y="251"/>
                  </a:lnTo>
                  <a:lnTo>
                    <a:pt x="3" y="255"/>
                  </a:lnTo>
                  <a:lnTo>
                    <a:pt x="305" y="255"/>
                  </a:lnTo>
                  <a:lnTo>
                    <a:pt x="309" y="251"/>
                  </a:lnTo>
                  <a:lnTo>
                    <a:pt x="309" y="236"/>
                  </a:lnTo>
                  <a:lnTo>
                    <a:pt x="17" y="236"/>
                  </a:lnTo>
                  <a:lnTo>
                    <a:pt x="17" y="118"/>
                  </a:lnTo>
                  <a:lnTo>
                    <a:pt x="120" y="118"/>
                  </a:lnTo>
                  <a:lnTo>
                    <a:pt x="120" y="111"/>
                  </a:lnTo>
                  <a:lnTo>
                    <a:pt x="150" y="59"/>
                  </a:lnTo>
                  <a:lnTo>
                    <a:pt x="223" y="59"/>
                  </a:lnTo>
                  <a:lnTo>
                    <a:pt x="223" y="20"/>
                  </a:lnTo>
                  <a:lnTo>
                    <a:pt x="498" y="20"/>
                  </a:lnTo>
                  <a:lnTo>
                    <a:pt x="498" y="4"/>
                  </a:lnTo>
                  <a:lnTo>
                    <a:pt x="495" y="0"/>
                  </a:lnTo>
                  <a:close/>
                  <a:moveTo>
                    <a:pt x="120" y="118"/>
                  </a:moveTo>
                  <a:lnTo>
                    <a:pt x="103" y="118"/>
                  </a:lnTo>
                  <a:lnTo>
                    <a:pt x="103" y="236"/>
                  </a:lnTo>
                  <a:lnTo>
                    <a:pt x="120" y="236"/>
                  </a:lnTo>
                  <a:lnTo>
                    <a:pt x="120" y="118"/>
                  </a:lnTo>
                  <a:close/>
                  <a:moveTo>
                    <a:pt x="309" y="196"/>
                  </a:moveTo>
                  <a:lnTo>
                    <a:pt x="206" y="196"/>
                  </a:lnTo>
                  <a:lnTo>
                    <a:pt x="206" y="216"/>
                  </a:lnTo>
                  <a:lnTo>
                    <a:pt x="292" y="216"/>
                  </a:lnTo>
                  <a:lnTo>
                    <a:pt x="292" y="236"/>
                  </a:lnTo>
                  <a:lnTo>
                    <a:pt x="309" y="236"/>
                  </a:lnTo>
                  <a:lnTo>
                    <a:pt x="309" y="196"/>
                  </a:lnTo>
                  <a:close/>
                  <a:moveTo>
                    <a:pt x="498" y="20"/>
                  </a:moveTo>
                  <a:lnTo>
                    <a:pt x="481" y="20"/>
                  </a:lnTo>
                  <a:lnTo>
                    <a:pt x="481" y="177"/>
                  </a:lnTo>
                  <a:lnTo>
                    <a:pt x="292" y="177"/>
                  </a:lnTo>
                  <a:lnTo>
                    <a:pt x="292" y="196"/>
                  </a:lnTo>
                  <a:lnTo>
                    <a:pt x="495" y="196"/>
                  </a:lnTo>
                  <a:lnTo>
                    <a:pt x="498" y="192"/>
                  </a:lnTo>
                  <a:lnTo>
                    <a:pt x="498" y="20"/>
                  </a:lnTo>
                  <a:close/>
                  <a:moveTo>
                    <a:pt x="305" y="79"/>
                  </a:moveTo>
                  <a:lnTo>
                    <a:pt x="154" y="79"/>
                  </a:lnTo>
                  <a:lnTo>
                    <a:pt x="154" y="98"/>
                  </a:lnTo>
                  <a:lnTo>
                    <a:pt x="292" y="98"/>
                  </a:lnTo>
                  <a:lnTo>
                    <a:pt x="292" y="118"/>
                  </a:lnTo>
                  <a:lnTo>
                    <a:pt x="206" y="118"/>
                  </a:lnTo>
                  <a:lnTo>
                    <a:pt x="206" y="137"/>
                  </a:lnTo>
                  <a:lnTo>
                    <a:pt x="292" y="137"/>
                  </a:lnTo>
                  <a:lnTo>
                    <a:pt x="292" y="157"/>
                  </a:lnTo>
                  <a:lnTo>
                    <a:pt x="206" y="157"/>
                  </a:lnTo>
                  <a:lnTo>
                    <a:pt x="206" y="177"/>
                  </a:lnTo>
                  <a:lnTo>
                    <a:pt x="309" y="177"/>
                  </a:lnTo>
                  <a:lnTo>
                    <a:pt x="309" y="83"/>
                  </a:lnTo>
                  <a:lnTo>
                    <a:pt x="305" y="79"/>
                  </a:lnTo>
                  <a:close/>
                  <a:moveTo>
                    <a:pt x="223" y="59"/>
                  </a:moveTo>
                  <a:lnTo>
                    <a:pt x="206" y="59"/>
                  </a:lnTo>
                  <a:lnTo>
                    <a:pt x="206" y="79"/>
                  </a:lnTo>
                  <a:lnTo>
                    <a:pt x="223" y="79"/>
                  </a:lnTo>
                  <a:lnTo>
                    <a:pt x="223" y="59"/>
                  </a:lnTo>
                  <a:close/>
                  <a:moveTo>
                    <a:pt x="275" y="39"/>
                  </a:moveTo>
                  <a:lnTo>
                    <a:pt x="244" y="39"/>
                  </a:lnTo>
                  <a:lnTo>
                    <a:pt x="240" y="44"/>
                  </a:lnTo>
                  <a:lnTo>
                    <a:pt x="240" y="79"/>
                  </a:lnTo>
                  <a:lnTo>
                    <a:pt x="258" y="79"/>
                  </a:lnTo>
                  <a:lnTo>
                    <a:pt x="258" y="59"/>
                  </a:lnTo>
                  <a:lnTo>
                    <a:pt x="275" y="59"/>
                  </a:lnTo>
                  <a:lnTo>
                    <a:pt x="275"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2075" name="Picture 27">
              <a:extLst>
                <a:ext uri="{FF2B5EF4-FFF2-40B4-BE49-F238E27FC236}">
                  <a16:creationId xmlns:a16="http://schemas.microsoft.com/office/drawing/2014/main" id="{6518D3BE-F490-6CFB-6172-77BEB6B2B8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9" y="1671"/>
              <a:ext cx="362" cy="315"/>
            </a:xfrm>
            <a:prstGeom prst="rect">
              <a:avLst/>
            </a:prstGeom>
            <a:noFill/>
            <a:extLst>
              <a:ext uri="{909E8E84-426E-40DD-AFC4-6F175D3DCCD1}">
                <a14:hiddenFill xmlns:a14="http://schemas.microsoft.com/office/drawing/2010/main">
                  <a:solidFill>
                    <a:srgbClr val="FFFFFF"/>
                  </a:solidFill>
                </a14:hiddenFill>
              </a:ext>
            </a:extLst>
          </p:spPr>
        </p:pic>
        <p:sp>
          <p:nvSpPr>
            <p:cNvPr id="53" name="AutoShape 26">
              <a:extLst>
                <a:ext uri="{FF2B5EF4-FFF2-40B4-BE49-F238E27FC236}">
                  <a16:creationId xmlns:a16="http://schemas.microsoft.com/office/drawing/2014/main" id="{7D3FA26C-8077-57C5-C71B-55532D8FA5B5}"/>
                </a:ext>
              </a:extLst>
            </p:cNvPr>
            <p:cNvSpPr>
              <a:spLocks/>
            </p:cNvSpPr>
            <p:nvPr/>
          </p:nvSpPr>
          <p:spPr bwMode="auto">
            <a:xfrm>
              <a:off x="871" y="1436"/>
              <a:ext cx="138" cy="118"/>
            </a:xfrm>
            <a:custGeom>
              <a:avLst/>
              <a:gdLst>
                <a:gd name="T0" fmla="+- 0 923 871"/>
                <a:gd name="T1" fmla="*/ T0 w 138"/>
                <a:gd name="T2" fmla="+- 0 1446 1436"/>
                <a:gd name="T3" fmla="*/ 1446 h 118"/>
                <a:gd name="T4" fmla="+- 0 906 871"/>
                <a:gd name="T5" fmla="*/ T4 w 138"/>
                <a:gd name="T6" fmla="+- 0 1446 1436"/>
                <a:gd name="T7" fmla="*/ 1446 h 118"/>
                <a:gd name="T8" fmla="+- 0 906 871"/>
                <a:gd name="T9" fmla="*/ T8 w 138"/>
                <a:gd name="T10" fmla="+- 0 1436 1436"/>
                <a:gd name="T11" fmla="*/ 1436 h 118"/>
                <a:gd name="T12" fmla="+- 0 889 871"/>
                <a:gd name="T13" fmla="*/ T12 w 138"/>
                <a:gd name="T14" fmla="+- 0 1436 1436"/>
                <a:gd name="T15" fmla="*/ 1436 h 118"/>
                <a:gd name="T16" fmla="+- 0 889 871"/>
                <a:gd name="T17" fmla="*/ T16 w 138"/>
                <a:gd name="T18" fmla="+- 0 1446 1436"/>
                <a:gd name="T19" fmla="*/ 1446 h 118"/>
                <a:gd name="T20" fmla="+- 0 875 871"/>
                <a:gd name="T21" fmla="*/ T20 w 138"/>
                <a:gd name="T22" fmla="+- 0 1446 1436"/>
                <a:gd name="T23" fmla="*/ 1446 h 118"/>
                <a:gd name="T24" fmla="+- 0 871 871"/>
                <a:gd name="T25" fmla="*/ T24 w 138"/>
                <a:gd name="T26" fmla="+- 0 1450 1436"/>
                <a:gd name="T27" fmla="*/ 1450 h 118"/>
                <a:gd name="T28" fmla="+- 0 871 871"/>
                <a:gd name="T29" fmla="*/ T28 w 138"/>
                <a:gd name="T30" fmla="+- 0 1501 1436"/>
                <a:gd name="T31" fmla="*/ 1501 h 118"/>
                <a:gd name="T32" fmla="+- 0 875 871"/>
                <a:gd name="T33" fmla="*/ T32 w 138"/>
                <a:gd name="T34" fmla="+- 0 1505 1436"/>
                <a:gd name="T35" fmla="*/ 1505 h 118"/>
                <a:gd name="T36" fmla="+- 0 906 871"/>
                <a:gd name="T37" fmla="*/ T36 w 138"/>
                <a:gd name="T38" fmla="+- 0 1505 1436"/>
                <a:gd name="T39" fmla="*/ 1505 h 118"/>
                <a:gd name="T40" fmla="+- 0 906 871"/>
                <a:gd name="T41" fmla="*/ T40 w 138"/>
                <a:gd name="T42" fmla="+- 0 1525 1436"/>
                <a:gd name="T43" fmla="*/ 1525 h 118"/>
                <a:gd name="T44" fmla="+- 0 871 871"/>
                <a:gd name="T45" fmla="*/ T44 w 138"/>
                <a:gd name="T46" fmla="+- 0 1525 1436"/>
                <a:gd name="T47" fmla="*/ 1525 h 118"/>
                <a:gd name="T48" fmla="+- 0 871 871"/>
                <a:gd name="T49" fmla="*/ T48 w 138"/>
                <a:gd name="T50" fmla="+- 0 1544 1436"/>
                <a:gd name="T51" fmla="*/ 1544 h 118"/>
                <a:gd name="T52" fmla="+- 0 889 871"/>
                <a:gd name="T53" fmla="*/ T52 w 138"/>
                <a:gd name="T54" fmla="+- 0 1544 1436"/>
                <a:gd name="T55" fmla="*/ 1544 h 118"/>
                <a:gd name="T56" fmla="+- 0 889 871"/>
                <a:gd name="T57" fmla="*/ T56 w 138"/>
                <a:gd name="T58" fmla="+- 0 1554 1436"/>
                <a:gd name="T59" fmla="*/ 1554 h 118"/>
                <a:gd name="T60" fmla="+- 0 906 871"/>
                <a:gd name="T61" fmla="*/ T60 w 138"/>
                <a:gd name="T62" fmla="+- 0 1554 1436"/>
                <a:gd name="T63" fmla="*/ 1554 h 118"/>
                <a:gd name="T64" fmla="+- 0 906 871"/>
                <a:gd name="T65" fmla="*/ T64 w 138"/>
                <a:gd name="T66" fmla="+- 0 1544 1436"/>
                <a:gd name="T67" fmla="*/ 1544 h 118"/>
                <a:gd name="T68" fmla="+- 0 919 871"/>
                <a:gd name="T69" fmla="*/ T68 w 138"/>
                <a:gd name="T70" fmla="+- 0 1544 1436"/>
                <a:gd name="T71" fmla="*/ 1544 h 118"/>
                <a:gd name="T72" fmla="+- 0 923 871"/>
                <a:gd name="T73" fmla="*/ T72 w 138"/>
                <a:gd name="T74" fmla="+- 0 1540 1436"/>
                <a:gd name="T75" fmla="*/ 1540 h 118"/>
                <a:gd name="T76" fmla="+- 0 923 871"/>
                <a:gd name="T77" fmla="*/ T76 w 138"/>
                <a:gd name="T78" fmla="+- 0 1490 1436"/>
                <a:gd name="T79" fmla="*/ 1490 h 118"/>
                <a:gd name="T80" fmla="+- 0 919 871"/>
                <a:gd name="T81" fmla="*/ T80 w 138"/>
                <a:gd name="T82" fmla="+- 0 1485 1436"/>
                <a:gd name="T83" fmla="*/ 1485 h 118"/>
                <a:gd name="T84" fmla="+- 0 889 871"/>
                <a:gd name="T85" fmla="*/ T84 w 138"/>
                <a:gd name="T86" fmla="+- 0 1485 1436"/>
                <a:gd name="T87" fmla="*/ 1485 h 118"/>
                <a:gd name="T88" fmla="+- 0 889 871"/>
                <a:gd name="T89" fmla="*/ T88 w 138"/>
                <a:gd name="T90" fmla="+- 0 1466 1436"/>
                <a:gd name="T91" fmla="*/ 1466 h 118"/>
                <a:gd name="T92" fmla="+- 0 923 871"/>
                <a:gd name="T93" fmla="*/ T92 w 138"/>
                <a:gd name="T94" fmla="+- 0 1466 1436"/>
                <a:gd name="T95" fmla="*/ 1466 h 118"/>
                <a:gd name="T96" fmla="+- 0 923 871"/>
                <a:gd name="T97" fmla="*/ T96 w 138"/>
                <a:gd name="T98" fmla="+- 0 1446 1436"/>
                <a:gd name="T99" fmla="*/ 1446 h 118"/>
                <a:gd name="T100" fmla="+- 0 1009 871"/>
                <a:gd name="T101" fmla="*/ T100 w 138"/>
                <a:gd name="T102" fmla="+- 0 1515 1436"/>
                <a:gd name="T103" fmla="*/ 1515 h 118"/>
                <a:gd name="T104" fmla="+- 0 992 871"/>
                <a:gd name="T105" fmla="*/ T104 w 138"/>
                <a:gd name="T106" fmla="+- 0 1515 1436"/>
                <a:gd name="T107" fmla="*/ 1515 h 118"/>
                <a:gd name="T108" fmla="+- 0 992 871"/>
                <a:gd name="T109" fmla="*/ T108 w 138"/>
                <a:gd name="T110" fmla="+- 0 1534 1436"/>
                <a:gd name="T111" fmla="*/ 1534 h 118"/>
                <a:gd name="T112" fmla="+- 0 975 871"/>
                <a:gd name="T113" fmla="*/ T112 w 138"/>
                <a:gd name="T114" fmla="+- 0 1534 1436"/>
                <a:gd name="T115" fmla="*/ 1534 h 118"/>
                <a:gd name="T116" fmla="+- 0 975 871"/>
                <a:gd name="T117" fmla="*/ T116 w 138"/>
                <a:gd name="T118" fmla="+- 0 1554 1436"/>
                <a:gd name="T119" fmla="*/ 1554 h 118"/>
                <a:gd name="T120" fmla="+- 0 1005 871"/>
                <a:gd name="T121" fmla="*/ T120 w 138"/>
                <a:gd name="T122" fmla="+- 0 1554 1436"/>
                <a:gd name="T123" fmla="*/ 1554 h 118"/>
                <a:gd name="T124" fmla="+- 0 1009 871"/>
                <a:gd name="T125" fmla="*/ T124 w 138"/>
                <a:gd name="T126" fmla="+- 0 1550 1436"/>
                <a:gd name="T127" fmla="*/ 1550 h 118"/>
                <a:gd name="T128" fmla="+- 0 1009 871"/>
                <a:gd name="T129" fmla="*/ T128 w 138"/>
                <a:gd name="T130" fmla="+- 0 1544 1436"/>
                <a:gd name="T131" fmla="*/ 1544 h 118"/>
                <a:gd name="T132" fmla="+- 0 1009 871"/>
                <a:gd name="T133" fmla="*/ T132 w 138"/>
                <a:gd name="T134" fmla="+- 0 1515 1436"/>
                <a:gd name="T135" fmla="*/ 1515 h 118"/>
                <a:gd name="T136" fmla="+- 0 1009 871"/>
                <a:gd name="T137" fmla="*/ T136 w 138"/>
                <a:gd name="T138" fmla="+- 0 1441 1436"/>
                <a:gd name="T139" fmla="*/ 1441 h 118"/>
                <a:gd name="T140" fmla="+- 0 1005 871"/>
                <a:gd name="T141" fmla="*/ T140 w 138"/>
                <a:gd name="T142" fmla="+- 0 1436 1436"/>
                <a:gd name="T143" fmla="*/ 1436 h 118"/>
                <a:gd name="T144" fmla="+- 0 975 871"/>
                <a:gd name="T145" fmla="*/ T144 w 138"/>
                <a:gd name="T146" fmla="+- 0 1436 1436"/>
                <a:gd name="T147" fmla="*/ 1436 h 118"/>
                <a:gd name="T148" fmla="+- 0 975 871"/>
                <a:gd name="T149" fmla="*/ T148 w 138"/>
                <a:gd name="T150" fmla="+- 0 1456 1436"/>
                <a:gd name="T151" fmla="*/ 1456 h 118"/>
                <a:gd name="T152" fmla="+- 0 992 871"/>
                <a:gd name="T153" fmla="*/ T152 w 138"/>
                <a:gd name="T154" fmla="+- 0 1456 1436"/>
                <a:gd name="T155" fmla="*/ 1456 h 118"/>
                <a:gd name="T156" fmla="+- 0 992 871"/>
                <a:gd name="T157" fmla="*/ T156 w 138"/>
                <a:gd name="T158" fmla="+- 0 1476 1436"/>
                <a:gd name="T159" fmla="*/ 1476 h 118"/>
                <a:gd name="T160" fmla="+- 0 1009 871"/>
                <a:gd name="T161" fmla="*/ T160 w 138"/>
                <a:gd name="T162" fmla="+- 0 1476 1436"/>
                <a:gd name="T163" fmla="*/ 1476 h 118"/>
                <a:gd name="T164" fmla="+- 0 1009 871"/>
                <a:gd name="T165" fmla="*/ T164 w 138"/>
                <a:gd name="T166" fmla="+- 0 1441 1436"/>
                <a:gd name="T167" fmla="*/ 1441 h 11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138" h="118">
                  <a:moveTo>
                    <a:pt x="52" y="10"/>
                  </a:moveTo>
                  <a:lnTo>
                    <a:pt x="35" y="10"/>
                  </a:lnTo>
                  <a:lnTo>
                    <a:pt x="35" y="0"/>
                  </a:lnTo>
                  <a:lnTo>
                    <a:pt x="18" y="0"/>
                  </a:lnTo>
                  <a:lnTo>
                    <a:pt x="18" y="10"/>
                  </a:lnTo>
                  <a:lnTo>
                    <a:pt x="4" y="10"/>
                  </a:lnTo>
                  <a:lnTo>
                    <a:pt x="0" y="14"/>
                  </a:lnTo>
                  <a:lnTo>
                    <a:pt x="0" y="65"/>
                  </a:lnTo>
                  <a:lnTo>
                    <a:pt x="4" y="69"/>
                  </a:lnTo>
                  <a:lnTo>
                    <a:pt x="35" y="69"/>
                  </a:lnTo>
                  <a:lnTo>
                    <a:pt x="35" y="89"/>
                  </a:lnTo>
                  <a:lnTo>
                    <a:pt x="0" y="89"/>
                  </a:lnTo>
                  <a:lnTo>
                    <a:pt x="0" y="108"/>
                  </a:lnTo>
                  <a:lnTo>
                    <a:pt x="18" y="108"/>
                  </a:lnTo>
                  <a:lnTo>
                    <a:pt x="18" y="118"/>
                  </a:lnTo>
                  <a:lnTo>
                    <a:pt x="35" y="118"/>
                  </a:lnTo>
                  <a:lnTo>
                    <a:pt x="35" y="108"/>
                  </a:lnTo>
                  <a:lnTo>
                    <a:pt x="48" y="108"/>
                  </a:lnTo>
                  <a:lnTo>
                    <a:pt x="52" y="104"/>
                  </a:lnTo>
                  <a:lnTo>
                    <a:pt x="52" y="54"/>
                  </a:lnTo>
                  <a:lnTo>
                    <a:pt x="48" y="49"/>
                  </a:lnTo>
                  <a:lnTo>
                    <a:pt x="18" y="49"/>
                  </a:lnTo>
                  <a:lnTo>
                    <a:pt x="18" y="30"/>
                  </a:lnTo>
                  <a:lnTo>
                    <a:pt x="52" y="30"/>
                  </a:lnTo>
                  <a:lnTo>
                    <a:pt x="52" y="10"/>
                  </a:lnTo>
                  <a:close/>
                  <a:moveTo>
                    <a:pt x="138" y="79"/>
                  </a:moveTo>
                  <a:lnTo>
                    <a:pt x="121" y="79"/>
                  </a:lnTo>
                  <a:lnTo>
                    <a:pt x="121" y="98"/>
                  </a:lnTo>
                  <a:lnTo>
                    <a:pt x="104" y="98"/>
                  </a:lnTo>
                  <a:lnTo>
                    <a:pt x="104" y="118"/>
                  </a:lnTo>
                  <a:lnTo>
                    <a:pt x="134" y="118"/>
                  </a:lnTo>
                  <a:lnTo>
                    <a:pt x="138" y="114"/>
                  </a:lnTo>
                  <a:lnTo>
                    <a:pt x="138" y="108"/>
                  </a:lnTo>
                  <a:lnTo>
                    <a:pt x="138" y="79"/>
                  </a:lnTo>
                  <a:close/>
                  <a:moveTo>
                    <a:pt x="138" y="5"/>
                  </a:moveTo>
                  <a:lnTo>
                    <a:pt x="134" y="0"/>
                  </a:lnTo>
                  <a:lnTo>
                    <a:pt x="104" y="0"/>
                  </a:lnTo>
                  <a:lnTo>
                    <a:pt x="104" y="20"/>
                  </a:lnTo>
                  <a:lnTo>
                    <a:pt x="121" y="20"/>
                  </a:lnTo>
                  <a:lnTo>
                    <a:pt x="121" y="40"/>
                  </a:lnTo>
                  <a:lnTo>
                    <a:pt x="138" y="40"/>
                  </a:lnTo>
                  <a:lnTo>
                    <a:pt x="13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25">
              <a:extLst>
                <a:ext uri="{FF2B5EF4-FFF2-40B4-BE49-F238E27FC236}">
                  <a16:creationId xmlns:a16="http://schemas.microsoft.com/office/drawing/2014/main" id="{01BD8016-2545-8FA8-99B1-3DED81389A56}"/>
                </a:ext>
              </a:extLst>
            </p:cNvPr>
            <p:cNvSpPr>
              <a:spLocks/>
            </p:cNvSpPr>
            <p:nvPr/>
          </p:nvSpPr>
          <p:spPr bwMode="auto">
            <a:xfrm>
              <a:off x="1990" y="1598"/>
              <a:ext cx="368" cy="420"/>
            </a:xfrm>
            <a:custGeom>
              <a:avLst/>
              <a:gdLst>
                <a:gd name="T0" fmla="+- 0 2175 1991"/>
                <a:gd name="T1" fmla="*/ T0 w 368"/>
                <a:gd name="T2" fmla="+- 0 1599 1599"/>
                <a:gd name="T3" fmla="*/ 1599 h 420"/>
                <a:gd name="T4" fmla="+- 0 2103 1991"/>
                <a:gd name="T5" fmla="*/ T4 w 368"/>
                <a:gd name="T6" fmla="+- 0 1615 1599"/>
                <a:gd name="T7" fmla="*/ 1615 h 420"/>
                <a:gd name="T8" fmla="+- 0 2045 1991"/>
                <a:gd name="T9" fmla="*/ T8 w 368"/>
                <a:gd name="T10" fmla="+- 0 1660 1599"/>
                <a:gd name="T11" fmla="*/ 1660 h 420"/>
                <a:gd name="T12" fmla="+- 0 2005 1991"/>
                <a:gd name="T13" fmla="*/ T12 w 368"/>
                <a:gd name="T14" fmla="+- 0 1727 1599"/>
                <a:gd name="T15" fmla="*/ 1727 h 420"/>
                <a:gd name="T16" fmla="+- 0 1991 1991"/>
                <a:gd name="T17" fmla="*/ T16 w 368"/>
                <a:gd name="T18" fmla="+- 0 1809 1599"/>
                <a:gd name="T19" fmla="*/ 1809 h 420"/>
                <a:gd name="T20" fmla="+- 0 2005 1991"/>
                <a:gd name="T21" fmla="*/ T20 w 368"/>
                <a:gd name="T22" fmla="+- 0 1890 1599"/>
                <a:gd name="T23" fmla="*/ 1890 h 420"/>
                <a:gd name="T24" fmla="+- 0 2045 1991"/>
                <a:gd name="T25" fmla="*/ T24 w 368"/>
                <a:gd name="T26" fmla="+- 0 1957 1599"/>
                <a:gd name="T27" fmla="*/ 1957 h 420"/>
                <a:gd name="T28" fmla="+- 0 2103 1991"/>
                <a:gd name="T29" fmla="*/ T28 w 368"/>
                <a:gd name="T30" fmla="+- 0 2002 1599"/>
                <a:gd name="T31" fmla="*/ 2002 h 420"/>
                <a:gd name="T32" fmla="+- 0 2175 1991"/>
                <a:gd name="T33" fmla="*/ T32 w 368"/>
                <a:gd name="T34" fmla="+- 0 2018 1599"/>
                <a:gd name="T35" fmla="*/ 2018 h 420"/>
                <a:gd name="T36" fmla="+- 0 2246 1991"/>
                <a:gd name="T37" fmla="*/ T36 w 368"/>
                <a:gd name="T38" fmla="+- 0 2002 1599"/>
                <a:gd name="T39" fmla="*/ 2002 h 420"/>
                <a:gd name="T40" fmla="+- 0 2304 1991"/>
                <a:gd name="T41" fmla="*/ T40 w 368"/>
                <a:gd name="T42" fmla="+- 0 1957 1599"/>
                <a:gd name="T43" fmla="*/ 1957 h 420"/>
                <a:gd name="T44" fmla="+- 0 2344 1991"/>
                <a:gd name="T45" fmla="*/ T44 w 368"/>
                <a:gd name="T46" fmla="+- 0 1890 1599"/>
                <a:gd name="T47" fmla="*/ 1890 h 420"/>
                <a:gd name="T48" fmla="+- 0 2358 1991"/>
                <a:gd name="T49" fmla="*/ T48 w 368"/>
                <a:gd name="T50" fmla="+- 0 1809 1599"/>
                <a:gd name="T51" fmla="*/ 1809 h 420"/>
                <a:gd name="T52" fmla="+- 0 2344 1991"/>
                <a:gd name="T53" fmla="*/ T52 w 368"/>
                <a:gd name="T54" fmla="+- 0 1727 1599"/>
                <a:gd name="T55" fmla="*/ 1727 h 420"/>
                <a:gd name="T56" fmla="+- 0 2304 1991"/>
                <a:gd name="T57" fmla="*/ T56 w 368"/>
                <a:gd name="T58" fmla="+- 0 1660 1599"/>
                <a:gd name="T59" fmla="*/ 1660 h 420"/>
                <a:gd name="T60" fmla="+- 0 2246 1991"/>
                <a:gd name="T61" fmla="*/ T60 w 368"/>
                <a:gd name="T62" fmla="+- 0 1615 1599"/>
                <a:gd name="T63" fmla="*/ 1615 h 420"/>
                <a:gd name="T64" fmla="+- 0 2175 1991"/>
                <a:gd name="T65" fmla="*/ T64 w 368"/>
                <a:gd name="T66" fmla="+- 0 1599 1599"/>
                <a:gd name="T67" fmla="*/ 1599 h 4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Lst>
              <a:rect l="0" t="0" r="r" b="b"/>
              <a:pathLst>
                <a:path w="368" h="420">
                  <a:moveTo>
                    <a:pt x="184" y="0"/>
                  </a:moveTo>
                  <a:lnTo>
                    <a:pt x="112" y="16"/>
                  </a:lnTo>
                  <a:lnTo>
                    <a:pt x="54" y="61"/>
                  </a:lnTo>
                  <a:lnTo>
                    <a:pt x="14" y="128"/>
                  </a:lnTo>
                  <a:lnTo>
                    <a:pt x="0" y="210"/>
                  </a:lnTo>
                  <a:lnTo>
                    <a:pt x="14" y="291"/>
                  </a:lnTo>
                  <a:lnTo>
                    <a:pt x="54" y="358"/>
                  </a:lnTo>
                  <a:lnTo>
                    <a:pt x="112" y="403"/>
                  </a:lnTo>
                  <a:lnTo>
                    <a:pt x="184" y="419"/>
                  </a:lnTo>
                  <a:lnTo>
                    <a:pt x="255" y="403"/>
                  </a:lnTo>
                  <a:lnTo>
                    <a:pt x="313" y="358"/>
                  </a:lnTo>
                  <a:lnTo>
                    <a:pt x="353" y="291"/>
                  </a:lnTo>
                  <a:lnTo>
                    <a:pt x="367" y="210"/>
                  </a:lnTo>
                  <a:lnTo>
                    <a:pt x="353" y="128"/>
                  </a:lnTo>
                  <a:lnTo>
                    <a:pt x="313" y="61"/>
                  </a:lnTo>
                  <a:lnTo>
                    <a:pt x="255" y="16"/>
                  </a:lnTo>
                  <a:lnTo>
                    <a:pt x="184" y="0"/>
                  </a:lnTo>
                  <a:close/>
                </a:path>
              </a:pathLst>
            </a:custGeom>
            <a:solidFill>
              <a:srgbClr val="4FBE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5" name="Rectangle 24">
              <a:extLst>
                <a:ext uri="{FF2B5EF4-FFF2-40B4-BE49-F238E27FC236}">
                  <a16:creationId xmlns:a16="http://schemas.microsoft.com/office/drawing/2014/main" id="{496DD9D2-E0BC-5A46-7B7E-A4165C63C9A4}"/>
                </a:ext>
              </a:extLst>
            </p:cNvPr>
            <p:cNvSpPr>
              <a:spLocks noChangeArrowheads="1"/>
            </p:cNvSpPr>
            <p:nvPr/>
          </p:nvSpPr>
          <p:spPr bwMode="auto">
            <a:xfrm>
              <a:off x="2171" y="1416"/>
              <a:ext cx="327" cy="435"/>
            </a:xfrm>
            <a:prstGeom prst="rect">
              <a:avLst/>
            </a:prstGeom>
            <a:solidFill>
              <a:srgbClr val="E0E6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6" name="AutoShape 23">
              <a:extLst>
                <a:ext uri="{FF2B5EF4-FFF2-40B4-BE49-F238E27FC236}">
                  <a16:creationId xmlns:a16="http://schemas.microsoft.com/office/drawing/2014/main" id="{630925D0-453C-8075-0B3C-4945844C9E14}"/>
                </a:ext>
              </a:extLst>
            </p:cNvPr>
            <p:cNvSpPr>
              <a:spLocks/>
            </p:cNvSpPr>
            <p:nvPr/>
          </p:nvSpPr>
          <p:spPr bwMode="auto">
            <a:xfrm>
              <a:off x="2163" y="1407"/>
              <a:ext cx="343" cy="453"/>
            </a:xfrm>
            <a:custGeom>
              <a:avLst/>
              <a:gdLst>
                <a:gd name="T0" fmla="+- 0 2503 2164"/>
                <a:gd name="T1" fmla="*/ T0 w 343"/>
                <a:gd name="T2" fmla="+- 0 1407 1407"/>
                <a:gd name="T3" fmla="*/ 1407 h 453"/>
                <a:gd name="T4" fmla="+- 0 2167 2164"/>
                <a:gd name="T5" fmla="*/ T4 w 343"/>
                <a:gd name="T6" fmla="+- 0 1407 1407"/>
                <a:gd name="T7" fmla="*/ 1407 h 453"/>
                <a:gd name="T8" fmla="+- 0 2164 2164"/>
                <a:gd name="T9" fmla="*/ T8 w 343"/>
                <a:gd name="T10" fmla="+- 0 1411 1407"/>
                <a:gd name="T11" fmla="*/ 1411 h 453"/>
                <a:gd name="T12" fmla="+- 0 2164 2164"/>
                <a:gd name="T13" fmla="*/ T12 w 343"/>
                <a:gd name="T14" fmla="+- 0 1856 1407"/>
                <a:gd name="T15" fmla="*/ 1856 h 453"/>
                <a:gd name="T16" fmla="+- 0 2167 2164"/>
                <a:gd name="T17" fmla="*/ T16 w 343"/>
                <a:gd name="T18" fmla="+- 0 1860 1407"/>
                <a:gd name="T19" fmla="*/ 1860 h 453"/>
                <a:gd name="T20" fmla="+- 0 2503 2164"/>
                <a:gd name="T21" fmla="*/ T20 w 343"/>
                <a:gd name="T22" fmla="+- 0 1860 1407"/>
                <a:gd name="T23" fmla="*/ 1860 h 453"/>
                <a:gd name="T24" fmla="+- 0 2507 2164"/>
                <a:gd name="T25" fmla="*/ T24 w 343"/>
                <a:gd name="T26" fmla="+- 0 1856 1407"/>
                <a:gd name="T27" fmla="*/ 1856 h 453"/>
                <a:gd name="T28" fmla="+- 0 2507 2164"/>
                <a:gd name="T29" fmla="*/ T28 w 343"/>
                <a:gd name="T30" fmla="+- 0 1842 1407"/>
                <a:gd name="T31" fmla="*/ 1842 h 453"/>
                <a:gd name="T32" fmla="+- 0 2180 2164"/>
                <a:gd name="T33" fmla="*/ T32 w 343"/>
                <a:gd name="T34" fmla="+- 0 1842 1407"/>
                <a:gd name="T35" fmla="*/ 1842 h 453"/>
                <a:gd name="T36" fmla="+- 0 2180 2164"/>
                <a:gd name="T37" fmla="*/ T36 w 343"/>
                <a:gd name="T38" fmla="+- 0 1425 1407"/>
                <a:gd name="T39" fmla="*/ 1425 h 453"/>
                <a:gd name="T40" fmla="+- 0 2507 2164"/>
                <a:gd name="T41" fmla="*/ T40 w 343"/>
                <a:gd name="T42" fmla="+- 0 1425 1407"/>
                <a:gd name="T43" fmla="*/ 1425 h 453"/>
                <a:gd name="T44" fmla="+- 0 2507 2164"/>
                <a:gd name="T45" fmla="*/ T44 w 343"/>
                <a:gd name="T46" fmla="+- 0 1411 1407"/>
                <a:gd name="T47" fmla="*/ 1411 h 453"/>
                <a:gd name="T48" fmla="+- 0 2503 2164"/>
                <a:gd name="T49" fmla="*/ T48 w 343"/>
                <a:gd name="T50" fmla="+- 0 1407 1407"/>
                <a:gd name="T51" fmla="*/ 1407 h 453"/>
                <a:gd name="T52" fmla="+- 0 2507 2164"/>
                <a:gd name="T53" fmla="*/ T52 w 343"/>
                <a:gd name="T54" fmla="+- 0 1425 1407"/>
                <a:gd name="T55" fmla="*/ 1425 h 453"/>
                <a:gd name="T56" fmla="+- 0 2492 2164"/>
                <a:gd name="T57" fmla="*/ T56 w 343"/>
                <a:gd name="T58" fmla="+- 0 1425 1407"/>
                <a:gd name="T59" fmla="*/ 1425 h 453"/>
                <a:gd name="T60" fmla="+- 0 2492 2164"/>
                <a:gd name="T61" fmla="*/ T60 w 343"/>
                <a:gd name="T62" fmla="+- 0 1842 1407"/>
                <a:gd name="T63" fmla="*/ 1842 h 453"/>
                <a:gd name="T64" fmla="+- 0 2507 2164"/>
                <a:gd name="T65" fmla="*/ T64 w 343"/>
                <a:gd name="T66" fmla="+- 0 1842 1407"/>
                <a:gd name="T67" fmla="*/ 1842 h 453"/>
                <a:gd name="T68" fmla="+- 0 2507 2164"/>
                <a:gd name="T69" fmla="*/ T68 w 343"/>
                <a:gd name="T70" fmla="+- 0 1425 1407"/>
                <a:gd name="T71" fmla="*/ 1425 h 45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343" h="453">
                  <a:moveTo>
                    <a:pt x="339" y="0"/>
                  </a:moveTo>
                  <a:lnTo>
                    <a:pt x="3" y="0"/>
                  </a:lnTo>
                  <a:lnTo>
                    <a:pt x="0" y="4"/>
                  </a:lnTo>
                  <a:lnTo>
                    <a:pt x="0" y="449"/>
                  </a:lnTo>
                  <a:lnTo>
                    <a:pt x="3" y="453"/>
                  </a:lnTo>
                  <a:lnTo>
                    <a:pt x="339" y="453"/>
                  </a:lnTo>
                  <a:lnTo>
                    <a:pt x="343" y="449"/>
                  </a:lnTo>
                  <a:lnTo>
                    <a:pt x="343" y="435"/>
                  </a:lnTo>
                  <a:lnTo>
                    <a:pt x="16" y="435"/>
                  </a:lnTo>
                  <a:lnTo>
                    <a:pt x="16" y="18"/>
                  </a:lnTo>
                  <a:lnTo>
                    <a:pt x="343" y="18"/>
                  </a:lnTo>
                  <a:lnTo>
                    <a:pt x="343" y="4"/>
                  </a:lnTo>
                  <a:lnTo>
                    <a:pt x="339" y="0"/>
                  </a:lnTo>
                  <a:close/>
                  <a:moveTo>
                    <a:pt x="343" y="18"/>
                  </a:moveTo>
                  <a:lnTo>
                    <a:pt x="328" y="18"/>
                  </a:lnTo>
                  <a:lnTo>
                    <a:pt x="328" y="435"/>
                  </a:lnTo>
                  <a:lnTo>
                    <a:pt x="343" y="435"/>
                  </a:lnTo>
                  <a:lnTo>
                    <a:pt x="343" y="18"/>
                  </a:lnTo>
                  <a:close/>
                </a:path>
              </a:pathLst>
            </a:custGeom>
            <a:solidFill>
              <a:srgbClr val="1836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2070" name="Picture 22">
              <a:extLst>
                <a:ext uri="{FF2B5EF4-FFF2-40B4-BE49-F238E27FC236}">
                  <a16:creationId xmlns:a16="http://schemas.microsoft.com/office/drawing/2014/main" id="{56087095-5154-3421-06E2-043E23AAF4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7" y="1372"/>
              <a:ext cx="452" cy="559"/>
            </a:xfrm>
            <a:prstGeom prst="rect">
              <a:avLst/>
            </a:prstGeom>
            <a:noFill/>
            <a:extLst>
              <a:ext uri="{909E8E84-426E-40DD-AFC4-6F175D3DCCD1}">
                <a14:hiddenFill xmlns:a14="http://schemas.microsoft.com/office/drawing/2010/main">
                  <a:solidFill>
                    <a:srgbClr val="FFFFFF"/>
                  </a:solidFill>
                </a14:hiddenFill>
              </a:ext>
            </a:extLst>
          </p:spPr>
        </p:pic>
        <p:sp>
          <p:nvSpPr>
            <p:cNvPr id="57" name="AutoShape 21">
              <a:extLst>
                <a:ext uri="{FF2B5EF4-FFF2-40B4-BE49-F238E27FC236}">
                  <a16:creationId xmlns:a16="http://schemas.microsoft.com/office/drawing/2014/main" id="{9C11D0F4-836B-0B00-9578-F3D0DA79092D}"/>
                </a:ext>
              </a:extLst>
            </p:cNvPr>
            <p:cNvSpPr>
              <a:spLocks/>
            </p:cNvSpPr>
            <p:nvPr/>
          </p:nvSpPr>
          <p:spPr bwMode="auto">
            <a:xfrm>
              <a:off x="1270" y="1531"/>
              <a:ext cx="1850" cy="423"/>
            </a:xfrm>
            <a:custGeom>
              <a:avLst/>
              <a:gdLst>
                <a:gd name="T0" fmla="+- 0 1482 1270"/>
                <a:gd name="T1" fmla="*/ T0 w 1850"/>
                <a:gd name="T2" fmla="+- 0 1752 1531"/>
                <a:gd name="T3" fmla="*/ 1752 h 423"/>
                <a:gd name="T4" fmla="+- 0 1305 1270"/>
                <a:gd name="T5" fmla="*/ T4 w 1850"/>
                <a:gd name="T6" fmla="+- 0 1551 1531"/>
                <a:gd name="T7" fmla="*/ 1551 h 423"/>
                <a:gd name="T8" fmla="+- 0 1270 1270"/>
                <a:gd name="T9" fmla="*/ T8 w 1850"/>
                <a:gd name="T10" fmla="+- 0 1592 1531"/>
                <a:gd name="T11" fmla="*/ 1592 h 423"/>
                <a:gd name="T12" fmla="+- 0 1411 1270"/>
                <a:gd name="T13" fmla="*/ T12 w 1850"/>
                <a:gd name="T14" fmla="+- 0 1752 1531"/>
                <a:gd name="T15" fmla="*/ 1752 h 423"/>
                <a:gd name="T16" fmla="+- 0 1270 1270"/>
                <a:gd name="T17" fmla="*/ T16 w 1850"/>
                <a:gd name="T18" fmla="+- 0 1913 1531"/>
                <a:gd name="T19" fmla="*/ 1913 h 423"/>
                <a:gd name="T20" fmla="+- 0 1305 1270"/>
                <a:gd name="T21" fmla="*/ T20 w 1850"/>
                <a:gd name="T22" fmla="+- 0 1953 1531"/>
                <a:gd name="T23" fmla="*/ 1953 h 423"/>
                <a:gd name="T24" fmla="+- 0 1482 1270"/>
                <a:gd name="T25" fmla="*/ T24 w 1850"/>
                <a:gd name="T26" fmla="+- 0 1752 1531"/>
                <a:gd name="T27" fmla="*/ 1752 h 423"/>
                <a:gd name="T28" fmla="+- 0 1640 1270"/>
                <a:gd name="T29" fmla="*/ T28 w 1850"/>
                <a:gd name="T30" fmla="+- 0 1752 1531"/>
                <a:gd name="T31" fmla="*/ 1752 h 423"/>
                <a:gd name="T32" fmla="+- 0 1464 1270"/>
                <a:gd name="T33" fmla="*/ T32 w 1850"/>
                <a:gd name="T34" fmla="+- 0 1551 1531"/>
                <a:gd name="T35" fmla="*/ 1551 h 423"/>
                <a:gd name="T36" fmla="+- 0 1429 1270"/>
                <a:gd name="T37" fmla="*/ T36 w 1850"/>
                <a:gd name="T38" fmla="+- 0 1592 1531"/>
                <a:gd name="T39" fmla="*/ 1592 h 423"/>
                <a:gd name="T40" fmla="+- 0 1570 1270"/>
                <a:gd name="T41" fmla="*/ T40 w 1850"/>
                <a:gd name="T42" fmla="+- 0 1752 1531"/>
                <a:gd name="T43" fmla="*/ 1752 h 423"/>
                <a:gd name="T44" fmla="+- 0 1429 1270"/>
                <a:gd name="T45" fmla="*/ T44 w 1850"/>
                <a:gd name="T46" fmla="+- 0 1913 1531"/>
                <a:gd name="T47" fmla="*/ 1913 h 423"/>
                <a:gd name="T48" fmla="+- 0 1464 1270"/>
                <a:gd name="T49" fmla="*/ T48 w 1850"/>
                <a:gd name="T50" fmla="+- 0 1953 1531"/>
                <a:gd name="T51" fmla="*/ 1953 h 423"/>
                <a:gd name="T52" fmla="+- 0 1640 1270"/>
                <a:gd name="T53" fmla="*/ T52 w 1850"/>
                <a:gd name="T54" fmla="+- 0 1752 1531"/>
                <a:gd name="T55" fmla="*/ 1752 h 423"/>
                <a:gd name="T56" fmla="+- 0 2962 1270"/>
                <a:gd name="T57" fmla="*/ T56 w 1850"/>
                <a:gd name="T58" fmla="+- 0 1571 1531"/>
                <a:gd name="T59" fmla="*/ 1571 h 423"/>
                <a:gd name="T60" fmla="+- 0 2926 1270"/>
                <a:gd name="T61" fmla="*/ T60 w 1850"/>
                <a:gd name="T62" fmla="+- 0 1531 1531"/>
                <a:gd name="T63" fmla="*/ 1531 h 423"/>
                <a:gd name="T64" fmla="+- 0 2750 1270"/>
                <a:gd name="T65" fmla="*/ T64 w 1850"/>
                <a:gd name="T66" fmla="+- 0 1732 1531"/>
                <a:gd name="T67" fmla="*/ 1732 h 423"/>
                <a:gd name="T68" fmla="+- 0 2926 1270"/>
                <a:gd name="T69" fmla="*/ T68 w 1850"/>
                <a:gd name="T70" fmla="+- 0 1933 1531"/>
                <a:gd name="T71" fmla="*/ 1933 h 423"/>
                <a:gd name="T72" fmla="+- 0 2962 1270"/>
                <a:gd name="T73" fmla="*/ T72 w 1850"/>
                <a:gd name="T74" fmla="+- 0 1893 1531"/>
                <a:gd name="T75" fmla="*/ 1893 h 423"/>
                <a:gd name="T76" fmla="+- 0 2821 1270"/>
                <a:gd name="T77" fmla="*/ T76 w 1850"/>
                <a:gd name="T78" fmla="+- 0 1732 1531"/>
                <a:gd name="T79" fmla="*/ 1732 h 423"/>
                <a:gd name="T80" fmla="+- 0 2962 1270"/>
                <a:gd name="T81" fmla="*/ T80 w 1850"/>
                <a:gd name="T82" fmla="+- 0 1571 1531"/>
                <a:gd name="T83" fmla="*/ 1571 h 423"/>
                <a:gd name="T84" fmla="+- 0 3120 1270"/>
                <a:gd name="T85" fmla="*/ T84 w 1850"/>
                <a:gd name="T86" fmla="+- 0 1571 1531"/>
                <a:gd name="T87" fmla="*/ 1571 h 423"/>
                <a:gd name="T88" fmla="+- 0 3085 1270"/>
                <a:gd name="T89" fmla="*/ T88 w 1850"/>
                <a:gd name="T90" fmla="+- 0 1531 1531"/>
                <a:gd name="T91" fmla="*/ 1531 h 423"/>
                <a:gd name="T92" fmla="+- 0 2909 1270"/>
                <a:gd name="T93" fmla="*/ T92 w 1850"/>
                <a:gd name="T94" fmla="+- 0 1732 1531"/>
                <a:gd name="T95" fmla="*/ 1732 h 423"/>
                <a:gd name="T96" fmla="+- 0 3085 1270"/>
                <a:gd name="T97" fmla="*/ T96 w 1850"/>
                <a:gd name="T98" fmla="+- 0 1933 1531"/>
                <a:gd name="T99" fmla="*/ 1933 h 423"/>
                <a:gd name="T100" fmla="+- 0 3120 1270"/>
                <a:gd name="T101" fmla="*/ T100 w 1850"/>
                <a:gd name="T102" fmla="+- 0 1893 1531"/>
                <a:gd name="T103" fmla="*/ 1893 h 423"/>
                <a:gd name="T104" fmla="+- 0 2979 1270"/>
                <a:gd name="T105" fmla="*/ T104 w 1850"/>
                <a:gd name="T106" fmla="+- 0 1732 1531"/>
                <a:gd name="T107" fmla="*/ 1732 h 423"/>
                <a:gd name="T108" fmla="+- 0 3120 1270"/>
                <a:gd name="T109" fmla="*/ T108 w 1850"/>
                <a:gd name="T110" fmla="+- 0 1571 1531"/>
                <a:gd name="T111" fmla="*/ 1571 h 42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Lst>
              <a:rect l="0" t="0" r="r" b="b"/>
              <a:pathLst>
                <a:path w="1850" h="423">
                  <a:moveTo>
                    <a:pt x="212" y="221"/>
                  </a:moveTo>
                  <a:lnTo>
                    <a:pt x="35" y="20"/>
                  </a:lnTo>
                  <a:lnTo>
                    <a:pt x="0" y="61"/>
                  </a:lnTo>
                  <a:lnTo>
                    <a:pt x="141" y="221"/>
                  </a:lnTo>
                  <a:lnTo>
                    <a:pt x="0" y="382"/>
                  </a:lnTo>
                  <a:lnTo>
                    <a:pt x="35" y="422"/>
                  </a:lnTo>
                  <a:lnTo>
                    <a:pt x="212" y="221"/>
                  </a:lnTo>
                  <a:close/>
                  <a:moveTo>
                    <a:pt x="370" y="221"/>
                  </a:moveTo>
                  <a:lnTo>
                    <a:pt x="194" y="20"/>
                  </a:lnTo>
                  <a:lnTo>
                    <a:pt x="159" y="61"/>
                  </a:lnTo>
                  <a:lnTo>
                    <a:pt x="300" y="221"/>
                  </a:lnTo>
                  <a:lnTo>
                    <a:pt x="159" y="382"/>
                  </a:lnTo>
                  <a:lnTo>
                    <a:pt x="194" y="422"/>
                  </a:lnTo>
                  <a:lnTo>
                    <a:pt x="370" y="221"/>
                  </a:lnTo>
                  <a:close/>
                  <a:moveTo>
                    <a:pt x="1692" y="40"/>
                  </a:moveTo>
                  <a:lnTo>
                    <a:pt x="1656" y="0"/>
                  </a:lnTo>
                  <a:lnTo>
                    <a:pt x="1480" y="201"/>
                  </a:lnTo>
                  <a:lnTo>
                    <a:pt x="1656" y="402"/>
                  </a:lnTo>
                  <a:lnTo>
                    <a:pt x="1692" y="362"/>
                  </a:lnTo>
                  <a:lnTo>
                    <a:pt x="1551" y="201"/>
                  </a:lnTo>
                  <a:lnTo>
                    <a:pt x="1692" y="40"/>
                  </a:lnTo>
                  <a:close/>
                  <a:moveTo>
                    <a:pt x="1850" y="40"/>
                  </a:moveTo>
                  <a:lnTo>
                    <a:pt x="1815" y="0"/>
                  </a:lnTo>
                  <a:lnTo>
                    <a:pt x="1639" y="201"/>
                  </a:lnTo>
                  <a:lnTo>
                    <a:pt x="1815" y="402"/>
                  </a:lnTo>
                  <a:lnTo>
                    <a:pt x="1850" y="362"/>
                  </a:lnTo>
                  <a:lnTo>
                    <a:pt x="1709" y="201"/>
                  </a:lnTo>
                  <a:lnTo>
                    <a:pt x="1850" y="40"/>
                  </a:lnTo>
                  <a:close/>
                </a:path>
              </a:pathLst>
            </a:custGeom>
            <a:solidFill>
              <a:srgbClr val="4980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8" name="AutoShape 20">
              <a:extLst>
                <a:ext uri="{FF2B5EF4-FFF2-40B4-BE49-F238E27FC236}">
                  <a16:creationId xmlns:a16="http://schemas.microsoft.com/office/drawing/2014/main" id="{BF341F4F-7C4D-C398-4C62-B007BCC6D04A}"/>
                </a:ext>
              </a:extLst>
            </p:cNvPr>
            <p:cNvSpPr>
              <a:spLocks/>
            </p:cNvSpPr>
            <p:nvPr/>
          </p:nvSpPr>
          <p:spPr bwMode="auto">
            <a:xfrm>
              <a:off x="511" y="2014"/>
              <a:ext cx="3438" cy="187"/>
            </a:xfrm>
            <a:custGeom>
              <a:avLst/>
              <a:gdLst>
                <a:gd name="T0" fmla="+- 0 603 512"/>
                <a:gd name="T1" fmla="*/ T0 w 3438"/>
                <a:gd name="T2" fmla="+- 0 2149 2015"/>
                <a:gd name="T3" fmla="*/ 2149 h 187"/>
                <a:gd name="T4" fmla="+- 0 594 512"/>
                <a:gd name="T5" fmla="*/ T4 w 3438"/>
                <a:gd name="T6" fmla="+- 0 2177 2015"/>
                <a:gd name="T7" fmla="*/ 2177 h 187"/>
                <a:gd name="T8" fmla="+- 0 612 512"/>
                <a:gd name="T9" fmla="*/ T8 w 3438"/>
                <a:gd name="T10" fmla="+- 0 2183 2015"/>
                <a:gd name="T11" fmla="*/ 2183 h 187"/>
                <a:gd name="T12" fmla="+- 0 646 512"/>
                <a:gd name="T13" fmla="*/ T12 w 3438"/>
                <a:gd name="T14" fmla="+- 0 2043 2015"/>
                <a:gd name="T15" fmla="*/ 2043 h 187"/>
                <a:gd name="T16" fmla="+- 0 665 512"/>
                <a:gd name="T17" fmla="*/ T16 w 3438"/>
                <a:gd name="T18" fmla="+- 0 2033 2015"/>
                <a:gd name="T19" fmla="*/ 2033 h 187"/>
                <a:gd name="T20" fmla="+- 0 662 512"/>
                <a:gd name="T21" fmla="*/ T20 w 3438"/>
                <a:gd name="T22" fmla="+- 0 2078 2015"/>
                <a:gd name="T23" fmla="*/ 2078 h 187"/>
                <a:gd name="T24" fmla="+- 0 682 512"/>
                <a:gd name="T25" fmla="*/ T24 w 3438"/>
                <a:gd name="T26" fmla="+- 0 2174 2015"/>
                <a:gd name="T27" fmla="*/ 2174 h 187"/>
                <a:gd name="T28" fmla="+- 0 702 512"/>
                <a:gd name="T29" fmla="*/ T28 w 3438"/>
                <a:gd name="T30" fmla="+- 0 2075 2015"/>
                <a:gd name="T31" fmla="*/ 2075 h 187"/>
                <a:gd name="T32" fmla="+- 0 699 512"/>
                <a:gd name="T33" fmla="*/ T32 w 3438"/>
                <a:gd name="T34" fmla="+- 0 2151 2015"/>
                <a:gd name="T35" fmla="*/ 2151 h 187"/>
                <a:gd name="T36" fmla="+- 0 747 512"/>
                <a:gd name="T37" fmla="*/ T36 w 3438"/>
                <a:gd name="T38" fmla="+- 0 2077 2015"/>
                <a:gd name="T39" fmla="*/ 2077 h 187"/>
                <a:gd name="T40" fmla="+- 0 770 512"/>
                <a:gd name="T41" fmla="*/ T40 w 3438"/>
                <a:gd name="T42" fmla="+- 0 2076 2015"/>
                <a:gd name="T43" fmla="*/ 2076 h 187"/>
                <a:gd name="T44" fmla="+- 0 767 512"/>
                <a:gd name="T45" fmla="*/ T44 w 3438"/>
                <a:gd name="T46" fmla="+- 0 2141 2015"/>
                <a:gd name="T47" fmla="*/ 2141 h 187"/>
                <a:gd name="T48" fmla="+- 0 812 512"/>
                <a:gd name="T49" fmla="*/ T48 w 3438"/>
                <a:gd name="T50" fmla="+- 0 2146 2015"/>
                <a:gd name="T51" fmla="*/ 2146 h 187"/>
                <a:gd name="T52" fmla="+- 0 813 512"/>
                <a:gd name="T53" fmla="*/ T52 w 3438"/>
                <a:gd name="T54" fmla="+- 0 2081 2015"/>
                <a:gd name="T55" fmla="*/ 2081 h 187"/>
                <a:gd name="T56" fmla="+- 0 829 512"/>
                <a:gd name="T57" fmla="*/ T56 w 3438"/>
                <a:gd name="T58" fmla="+- 0 2062 2015"/>
                <a:gd name="T59" fmla="*/ 2062 h 187"/>
                <a:gd name="T60" fmla="+- 0 871 512"/>
                <a:gd name="T61" fmla="*/ T60 w 3438"/>
                <a:gd name="T62" fmla="+- 0 2185 2015"/>
                <a:gd name="T63" fmla="*/ 2185 h 187"/>
                <a:gd name="T64" fmla="+- 0 903 512"/>
                <a:gd name="T65" fmla="*/ T64 w 3438"/>
                <a:gd name="T66" fmla="+- 0 2058 2015"/>
                <a:gd name="T67" fmla="*/ 2058 h 187"/>
                <a:gd name="T68" fmla="+- 0 879 512"/>
                <a:gd name="T69" fmla="*/ T68 w 3438"/>
                <a:gd name="T70" fmla="+- 0 2142 2015"/>
                <a:gd name="T71" fmla="*/ 2142 h 187"/>
                <a:gd name="T72" fmla="+- 0 922 512"/>
                <a:gd name="T73" fmla="*/ T72 w 3438"/>
                <a:gd name="T74" fmla="+- 0 2167 2015"/>
                <a:gd name="T75" fmla="*/ 2167 h 187"/>
                <a:gd name="T76" fmla="+- 0 935 512"/>
                <a:gd name="T77" fmla="*/ T76 w 3438"/>
                <a:gd name="T78" fmla="+- 0 2038 2015"/>
                <a:gd name="T79" fmla="*/ 2038 h 187"/>
                <a:gd name="T80" fmla="+- 0 995 512"/>
                <a:gd name="T81" fmla="*/ T80 w 3438"/>
                <a:gd name="T82" fmla="+- 0 2065 2015"/>
                <a:gd name="T83" fmla="*/ 2065 h 187"/>
                <a:gd name="T84" fmla="+- 0 1009 512"/>
                <a:gd name="T85" fmla="*/ T84 w 3438"/>
                <a:gd name="T86" fmla="+- 0 2075 2015"/>
                <a:gd name="T87" fmla="*/ 2075 h 187"/>
                <a:gd name="T88" fmla="+- 0 999 512"/>
                <a:gd name="T89" fmla="*/ T88 w 3438"/>
                <a:gd name="T90" fmla="+- 0 2184 2015"/>
                <a:gd name="T91" fmla="*/ 2184 h 187"/>
                <a:gd name="T92" fmla="+- 0 1043 512"/>
                <a:gd name="T93" fmla="*/ T92 w 3438"/>
                <a:gd name="T94" fmla="+- 0 2175 2015"/>
                <a:gd name="T95" fmla="*/ 2175 h 187"/>
                <a:gd name="T96" fmla="+- 0 1047 512"/>
                <a:gd name="T97" fmla="*/ T96 w 3438"/>
                <a:gd name="T98" fmla="+- 0 2156 2015"/>
                <a:gd name="T99" fmla="*/ 2156 h 187"/>
                <a:gd name="T100" fmla="+- 0 1773 512"/>
                <a:gd name="T101" fmla="*/ T100 w 3438"/>
                <a:gd name="T102" fmla="+- 0 2065 2015"/>
                <a:gd name="T103" fmla="*/ 2065 h 187"/>
                <a:gd name="T104" fmla="+- 0 1759 512"/>
                <a:gd name="T105" fmla="*/ T104 w 3438"/>
                <a:gd name="T106" fmla="+- 0 2108 2015"/>
                <a:gd name="T107" fmla="*/ 2108 h 187"/>
                <a:gd name="T108" fmla="+- 0 1805 512"/>
                <a:gd name="T109" fmla="*/ T108 w 3438"/>
                <a:gd name="T110" fmla="+- 0 2070 2015"/>
                <a:gd name="T111" fmla="*/ 2070 h 187"/>
                <a:gd name="T112" fmla="+- 0 1909 512"/>
                <a:gd name="T113" fmla="*/ T112 w 3438"/>
                <a:gd name="T114" fmla="+- 0 2077 2015"/>
                <a:gd name="T115" fmla="*/ 2077 h 187"/>
                <a:gd name="T116" fmla="+- 0 1874 512"/>
                <a:gd name="T117" fmla="*/ T116 w 3438"/>
                <a:gd name="T118" fmla="+- 0 2096 2015"/>
                <a:gd name="T119" fmla="*/ 2096 h 187"/>
                <a:gd name="T120" fmla="+- 0 1925 512"/>
                <a:gd name="T121" fmla="*/ T120 w 3438"/>
                <a:gd name="T122" fmla="+- 0 2113 2015"/>
                <a:gd name="T123" fmla="*/ 2113 h 187"/>
                <a:gd name="T124" fmla="+- 0 1968 512"/>
                <a:gd name="T125" fmla="*/ T124 w 3438"/>
                <a:gd name="T126" fmla="+- 0 2114 2015"/>
                <a:gd name="T127" fmla="*/ 2114 h 187"/>
                <a:gd name="T128" fmla="+- 0 2035 512"/>
                <a:gd name="T129" fmla="*/ T128 w 3438"/>
                <a:gd name="T130" fmla="+- 0 2064 2015"/>
                <a:gd name="T131" fmla="*/ 2064 h 187"/>
                <a:gd name="T132" fmla="+- 0 2081 512"/>
                <a:gd name="T133" fmla="*/ T132 w 3438"/>
                <a:gd name="T134" fmla="+- 0 2071 2015"/>
                <a:gd name="T135" fmla="*/ 2071 h 187"/>
                <a:gd name="T136" fmla="+- 0 2086 512"/>
                <a:gd name="T137" fmla="*/ T136 w 3438"/>
                <a:gd name="T138" fmla="+- 0 2105 2015"/>
                <a:gd name="T139" fmla="*/ 2105 h 187"/>
                <a:gd name="T140" fmla="+- 0 2126 512"/>
                <a:gd name="T141" fmla="*/ T140 w 3438"/>
                <a:gd name="T142" fmla="+- 0 2112 2015"/>
                <a:gd name="T143" fmla="*/ 2112 h 187"/>
                <a:gd name="T144" fmla="+- 0 2168 512"/>
                <a:gd name="T145" fmla="*/ T144 w 3438"/>
                <a:gd name="T146" fmla="+- 0 2103 2015"/>
                <a:gd name="T147" fmla="*/ 2103 h 187"/>
                <a:gd name="T148" fmla="+- 0 2204 512"/>
                <a:gd name="T149" fmla="*/ T148 w 3438"/>
                <a:gd name="T150" fmla="+- 0 2080 2015"/>
                <a:gd name="T151" fmla="*/ 2080 h 187"/>
                <a:gd name="T152" fmla="+- 0 2236 512"/>
                <a:gd name="T153" fmla="*/ T152 w 3438"/>
                <a:gd name="T154" fmla="+- 0 2087 2015"/>
                <a:gd name="T155" fmla="*/ 2087 h 187"/>
                <a:gd name="T156" fmla="+- 0 2278 512"/>
                <a:gd name="T157" fmla="*/ T156 w 3438"/>
                <a:gd name="T158" fmla="+- 0 2079 2015"/>
                <a:gd name="T159" fmla="*/ 2079 h 187"/>
                <a:gd name="T160" fmla="+- 0 2297 512"/>
                <a:gd name="T161" fmla="*/ T160 w 3438"/>
                <a:gd name="T162" fmla="+- 0 2059 2015"/>
                <a:gd name="T163" fmla="*/ 2059 h 187"/>
                <a:gd name="T164" fmla="+- 0 2335 512"/>
                <a:gd name="T165" fmla="*/ T164 w 3438"/>
                <a:gd name="T166" fmla="+- 0 2085 2015"/>
                <a:gd name="T167" fmla="*/ 2085 h 187"/>
                <a:gd name="T168" fmla="+- 0 2322 512"/>
                <a:gd name="T169" fmla="*/ T168 w 3438"/>
                <a:gd name="T170" fmla="+- 0 2102 2015"/>
                <a:gd name="T171" fmla="*/ 2102 h 187"/>
                <a:gd name="T172" fmla="+- 0 3278 512"/>
                <a:gd name="T173" fmla="*/ T172 w 3438"/>
                <a:gd name="T174" fmla="+- 0 2110 2015"/>
                <a:gd name="T175" fmla="*/ 2110 h 187"/>
                <a:gd name="T176" fmla="+- 0 3339 512"/>
                <a:gd name="T177" fmla="*/ T176 w 3438"/>
                <a:gd name="T178" fmla="+- 0 2109 2015"/>
                <a:gd name="T179" fmla="*/ 2109 h 187"/>
                <a:gd name="T180" fmla="+- 0 3329 512"/>
                <a:gd name="T181" fmla="*/ T180 w 3438"/>
                <a:gd name="T182" fmla="+- 0 2138 2015"/>
                <a:gd name="T183" fmla="*/ 2138 h 187"/>
                <a:gd name="T184" fmla="+- 0 3355 512"/>
                <a:gd name="T185" fmla="*/ T184 w 3438"/>
                <a:gd name="T186" fmla="+- 0 2102 2015"/>
                <a:gd name="T187" fmla="*/ 2102 h 187"/>
                <a:gd name="T188" fmla="+- 0 3404 512"/>
                <a:gd name="T189" fmla="*/ T188 w 3438"/>
                <a:gd name="T190" fmla="+- 0 2102 2015"/>
                <a:gd name="T191" fmla="*/ 2102 h 187"/>
                <a:gd name="T192" fmla="+- 0 3440 512"/>
                <a:gd name="T193" fmla="*/ T192 w 3438"/>
                <a:gd name="T194" fmla="+- 0 2107 2015"/>
                <a:gd name="T195" fmla="*/ 2107 h 187"/>
                <a:gd name="T196" fmla="+- 0 3473 512"/>
                <a:gd name="T197" fmla="*/ T196 w 3438"/>
                <a:gd name="T198" fmla="+- 0 2111 2015"/>
                <a:gd name="T199" fmla="*/ 2111 h 187"/>
                <a:gd name="T200" fmla="+- 0 3496 512"/>
                <a:gd name="T201" fmla="*/ T200 w 3438"/>
                <a:gd name="T202" fmla="+- 0 2142 2015"/>
                <a:gd name="T203" fmla="*/ 2142 h 187"/>
                <a:gd name="T204" fmla="+- 0 3545 512"/>
                <a:gd name="T205" fmla="*/ T204 w 3438"/>
                <a:gd name="T206" fmla="+- 0 2141 2015"/>
                <a:gd name="T207" fmla="*/ 2141 h 187"/>
                <a:gd name="T208" fmla="+- 0 3562 512"/>
                <a:gd name="T209" fmla="*/ T208 w 3438"/>
                <a:gd name="T210" fmla="+- 0 2094 2015"/>
                <a:gd name="T211" fmla="*/ 2094 h 187"/>
                <a:gd name="T212" fmla="+- 0 3575 512"/>
                <a:gd name="T213" fmla="*/ T212 w 3438"/>
                <a:gd name="T214" fmla="+- 0 2139 2015"/>
                <a:gd name="T215" fmla="*/ 2139 h 187"/>
                <a:gd name="T216" fmla="+- 0 3636 512"/>
                <a:gd name="T217" fmla="*/ T216 w 3438"/>
                <a:gd name="T218" fmla="+- 0 2114 2015"/>
                <a:gd name="T219" fmla="*/ 2114 h 187"/>
                <a:gd name="T220" fmla="+- 0 3691 512"/>
                <a:gd name="T221" fmla="*/ T220 w 3438"/>
                <a:gd name="T222" fmla="+- 0 2092 2015"/>
                <a:gd name="T223" fmla="*/ 2092 h 187"/>
                <a:gd name="T224" fmla="+- 0 3759 512"/>
                <a:gd name="T225" fmla="*/ T224 w 3438"/>
                <a:gd name="T226" fmla="+- 0 2103 2015"/>
                <a:gd name="T227" fmla="*/ 2103 h 187"/>
                <a:gd name="T228" fmla="+- 0 3802 512"/>
                <a:gd name="T229" fmla="*/ T228 w 3438"/>
                <a:gd name="T230" fmla="+- 0 2109 2015"/>
                <a:gd name="T231" fmla="*/ 2109 h 187"/>
                <a:gd name="T232" fmla="+- 0 3799 512"/>
                <a:gd name="T233" fmla="*/ T232 w 3438"/>
                <a:gd name="T234" fmla="+- 0 2143 2015"/>
                <a:gd name="T235" fmla="*/ 2143 h 187"/>
                <a:gd name="T236" fmla="+- 0 3832 512"/>
                <a:gd name="T237" fmla="*/ T236 w 3438"/>
                <a:gd name="T238" fmla="+- 0 2136 2015"/>
                <a:gd name="T239" fmla="*/ 2136 h 187"/>
                <a:gd name="T240" fmla="+- 0 3858 512"/>
                <a:gd name="T241" fmla="*/ T240 w 3438"/>
                <a:gd name="T242" fmla="+- 0 2146 2015"/>
                <a:gd name="T243" fmla="*/ 2146 h 187"/>
                <a:gd name="T244" fmla="+- 0 3907 512"/>
                <a:gd name="T245" fmla="*/ T244 w 3438"/>
                <a:gd name="T246" fmla="+- 0 2101 2015"/>
                <a:gd name="T247" fmla="*/ 2101 h 187"/>
                <a:gd name="T248" fmla="+- 0 3938 512"/>
                <a:gd name="T249" fmla="*/ T248 w 3438"/>
                <a:gd name="T250" fmla="+- 0 2144 2015"/>
                <a:gd name="T251" fmla="*/ 2144 h 1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3438" h="187">
                  <a:moveTo>
                    <a:pt x="48" y="145"/>
                  </a:moveTo>
                  <a:lnTo>
                    <a:pt x="48" y="135"/>
                  </a:lnTo>
                  <a:lnTo>
                    <a:pt x="47" y="131"/>
                  </a:lnTo>
                  <a:lnTo>
                    <a:pt x="45" y="124"/>
                  </a:lnTo>
                  <a:lnTo>
                    <a:pt x="43" y="121"/>
                  </a:lnTo>
                  <a:lnTo>
                    <a:pt x="42" y="121"/>
                  </a:lnTo>
                  <a:lnTo>
                    <a:pt x="38" y="117"/>
                  </a:lnTo>
                  <a:lnTo>
                    <a:pt x="35" y="115"/>
                  </a:lnTo>
                  <a:lnTo>
                    <a:pt x="35" y="145"/>
                  </a:lnTo>
                  <a:lnTo>
                    <a:pt x="35" y="147"/>
                  </a:lnTo>
                  <a:lnTo>
                    <a:pt x="34" y="152"/>
                  </a:lnTo>
                  <a:lnTo>
                    <a:pt x="33" y="154"/>
                  </a:lnTo>
                  <a:lnTo>
                    <a:pt x="30" y="157"/>
                  </a:lnTo>
                  <a:lnTo>
                    <a:pt x="28" y="158"/>
                  </a:lnTo>
                  <a:lnTo>
                    <a:pt x="24" y="160"/>
                  </a:lnTo>
                  <a:lnTo>
                    <a:pt x="21" y="160"/>
                  </a:lnTo>
                  <a:lnTo>
                    <a:pt x="12" y="160"/>
                  </a:lnTo>
                  <a:lnTo>
                    <a:pt x="12" y="121"/>
                  </a:lnTo>
                  <a:lnTo>
                    <a:pt x="21" y="121"/>
                  </a:lnTo>
                  <a:lnTo>
                    <a:pt x="24" y="122"/>
                  </a:lnTo>
                  <a:lnTo>
                    <a:pt x="28" y="124"/>
                  </a:lnTo>
                  <a:lnTo>
                    <a:pt x="30" y="125"/>
                  </a:lnTo>
                  <a:lnTo>
                    <a:pt x="33" y="128"/>
                  </a:lnTo>
                  <a:lnTo>
                    <a:pt x="34" y="130"/>
                  </a:lnTo>
                  <a:lnTo>
                    <a:pt x="35" y="135"/>
                  </a:lnTo>
                  <a:lnTo>
                    <a:pt x="35" y="145"/>
                  </a:lnTo>
                  <a:lnTo>
                    <a:pt x="35" y="115"/>
                  </a:lnTo>
                  <a:lnTo>
                    <a:pt x="28" y="113"/>
                  </a:lnTo>
                  <a:lnTo>
                    <a:pt x="23" y="112"/>
                  </a:lnTo>
                  <a:lnTo>
                    <a:pt x="3" y="112"/>
                  </a:lnTo>
                  <a:lnTo>
                    <a:pt x="1" y="113"/>
                  </a:lnTo>
                  <a:lnTo>
                    <a:pt x="0" y="116"/>
                  </a:lnTo>
                  <a:lnTo>
                    <a:pt x="0" y="166"/>
                  </a:lnTo>
                  <a:lnTo>
                    <a:pt x="1" y="169"/>
                  </a:lnTo>
                  <a:lnTo>
                    <a:pt x="3" y="170"/>
                  </a:lnTo>
                  <a:lnTo>
                    <a:pt x="22" y="170"/>
                  </a:lnTo>
                  <a:lnTo>
                    <a:pt x="27" y="169"/>
                  </a:lnTo>
                  <a:lnTo>
                    <a:pt x="34" y="167"/>
                  </a:lnTo>
                  <a:lnTo>
                    <a:pt x="37" y="165"/>
                  </a:lnTo>
                  <a:lnTo>
                    <a:pt x="42" y="160"/>
                  </a:lnTo>
                  <a:lnTo>
                    <a:pt x="44" y="157"/>
                  </a:lnTo>
                  <a:lnTo>
                    <a:pt x="47" y="150"/>
                  </a:lnTo>
                  <a:lnTo>
                    <a:pt x="48" y="145"/>
                  </a:lnTo>
                  <a:close/>
                  <a:moveTo>
                    <a:pt x="94" y="144"/>
                  </a:moveTo>
                  <a:lnTo>
                    <a:pt x="94" y="142"/>
                  </a:lnTo>
                  <a:lnTo>
                    <a:pt x="93" y="140"/>
                  </a:lnTo>
                  <a:lnTo>
                    <a:pt x="92" y="135"/>
                  </a:lnTo>
                  <a:lnTo>
                    <a:pt x="91" y="134"/>
                  </a:lnTo>
                  <a:lnTo>
                    <a:pt x="91" y="133"/>
                  </a:lnTo>
                  <a:lnTo>
                    <a:pt x="88" y="130"/>
                  </a:lnTo>
                  <a:lnTo>
                    <a:pt x="86" y="128"/>
                  </a:lnTo>
                  <a:lnTo>
                    <a:pt x="83" y="127"/>
                  </a:lnTo>
                  <a:lnTo>
                    <a:pt x="83" y="144"/>
                  </a:lnTo>
                  <a:lnTo>
                    <a:pt x="66" y="144"/>
                  </a:lnTo>
                  <a:lnTo>
                    <a:pt x="67" y="140"/>
                  </a:lnTo>
                  <a:lnTo>
                    <a:pt x="68" y="137"/>
                  </a:lnTo>
                  <a:lnTo>
                    <a:pt x="71" y="135"/>
                  </a:lnTo>
                  <a:lnTo>
                    <a:pt x="75" y="134"/>
                  </a:lnTo>
                  <a:lnTo>
                    <a:pt x="77" y="134"/>
                  </a:lnTo>
                  <a:lnTo>
                    <a:pt x="79" y="135"/>
                  </a:lnTo>
                  <a:lnTo>
                    <a:pt x="82" y="138"/>
                  </a:lnTo>
                  <a:lnTo>
                    <a:pt x="83" y="140"/>
                  </a:lnTo>
                  <a:lnTo>
                    <a:pt x="83" y="144"/>
                  </a:lnTo>
                  <a:lnTo>
                    <a:pt x="83" y="127"/>
                  </a:lnTo>
                  <a:lnTo>
                    <a:pt x="81" y="126"/>
                  </a:lnTo>
                  <a:lnTo>
                    <a:pt x="78" y="126"/>
                  </a:lnTo>
                  <a:lnTo>
                    <a:pt x="72" y="126"/>
                  </a:lnTo>
                  <a:lnTo>
                    <a:pt x="69" y="126"/>
                  </a:lnTo>
                  <a:lnTo>
                    <a:pt x="64" y="128"/>
                  </a:lnTo>
                  <a:lnTo>
                    <a:pt x="62" y="130"/>
                  </a:lnTo>
                  <a:lnTo>
                    <a:pt x="58" y="134"/>
                  </a:lnTo>
                  <a:lnTo>
                    <a:pt x="57" y="136"/>
                  </a:lnTo>
                  <a:lnTo>
                    <a:pt x="55" y="142"/>
                  </a:lnTo>
                  <a:lnTo>
                    <a:pt x="55" y="144"/>
                  </a:lnTo>
                  <a:lnTo>
                    <a:pt x="54" y="152"/>
                  </a:lnTo>
                  <a:lnTo>
                    <a:pt x="55" y="156"/>
                  </a:lnTo>
                  <a:lnTo>
                    <a:pt x="57" y="161"/>
                  </a:lnTo>
                  <a:lnTo>
                    <a:pt x="58" y="164"/>
                  </a:lnTo>
                  <a:lnTo>
                    <a:pt x="62" y="167"/>
                  </a:lnTo>
                  <a:lnTo>
                    <a:pt x="64" y="169"/>
                  </a:lnTo>
                  <a:lnTo>
                    <a:pt x="69" y="170"/>
                  </a:lnTo>
                  <a:lnTo>
                    <a:pt x="72" y="171"/>
                  </a:lnTo>
                  <a:lnTo>
                    <a:pt x="78" y="171"/>
                  </a:lnTo>
                  <a:lnTo>
                    <a:pt x="80" y="171"/>
                  </a:lnTo>
                  <a:lnTo>
                    <a:pt x="81" y="170"/>
                  </a:lnTo>
                  <a:lnTo>
                    <a:pt x="86" y="170"/>
                  </a:lnTo>
                  <a:lnTo>
                    <a:pt x="89" y="168"/>
                  </a:lnTo>
                  <a:lnTo>
                    <a:pt x="91" y="168"/>
                  </a:lnTo>
                  <a:lnTo>
                    <a:pt x="91" y="167"/>
                  </a:lnTo>
                  <a:lnTo>
                    <a:pt x="92" y="166"/>
                  </a:lnTo>
                  <a:lnTo>
                    <a:pt x="92" y="162"/>
                  </a:lnTo>
                  <a:lnTo>
                    <a:pt x="92" y="161"/>
                  </a:lnTo>
                  <a:lnTo>
                    <a:pt x="91" y="160"/>
                  </a:lnTo>
                  <a:lnTo>
                    <a:pt x="90" y="160"/>
                  </a:lnTo>
                  <a:lnTo>
                    <a:pt x="89" y="160"/>
                  </a:lnTo>
                  <a:lnTo>
                    <a:pt x="86" y="161"/>
                  </a:lnTo>
                  <a:lnTo>
                    <a:pt x="82" y="162"/>
                  </a:lnTo>
                  <a:lnTo>
                    <a:pt x="80" y="162"/>
                  </a:lnTo>
                  <a:lnTo>
                    <a:pt x="79" y="162"/>
                  </a:lnTo>
                  <a:lnTo>
                    <a:pt x="75" y="162"/>
                  </a:lnTo>
                  <a:lnTo>
                    <a:pt x="73" y="162"/>
                  </a:lnTo>
                  <a:lnTo>
                    <a:pt x="72" y="162"/>
                  </a:lnTo>
                  <a:lnTo>
                    <a:pt x="68" y="159"/>
                  </a:lnTo>
                  <a:lnTo>
                    <a:pt x="67" y="156"/>
                  </a:lnTo>
                  <a:lnTo>
                    <a:pt x="66" y="151"/>
                  </a:lnTo>
                  <a:lnTo>
                    <a:pt x="90" y="151"/>
                  </a:lnTo>
                  <a:lnTo>
                    <a:pt x="93" y="150"/>
                  </a:lnTo>
                  <a:lnTo>
                    <a:pt x="94" y="147"/>
                  </a:lnTo>
                  <a:lnTo>
                    <a:pt x="94" y="144"/>
                  </a:lnTo>
                  <a:close/>
                  <a:moveTo>
                    <a:pt x="104" y="7"/>
                  </a:moveTo>
                  <a:lnTo>
                    <a:pt x="104" y="5"/>
                  </a:lnTo>
                  <a:lnTo>
                    <a:pt x="103" y="4"/>
                  </a:lnTo>
                  <a:lnTo>
                    <a:pt x="62" y="4"/>
                  </a:lnTo>
                  <a:lnTo>
                    <a:pt x="61" y="4"/>
                  </a:lnTo>
                  <a:lnTo>
                    <a:pt x="61" y="5"/>
                  </a:lnTo>
                  <a:lnTo>
                    <a:pt x="60" y="7"/>
                  </a:lnTo>
                  <a:lnTo>
                    <a:pt x="60" y="11"/>
                  </a:lnTo>
                  <a:lnTo>
                    <a:pt x="61" y="13"/>
                  </a:lnTo>
                  <a:lnTo>
                    <a:pt x="62" y="14"/>
                  </a:lnTo>
                  <a:lnTo>
                    <a:pt x="76" y="14"/>
                  </a:lnTo>
                  <a:lnTo>
                    <a:pt x="76" y="60"/>
                  </a:lnTo>
                  <a:lnTo>
                    <a:pt x="77" y="61"/>
                  </a:lnTo>
                  <a:lnTo>
                    <a:pt x="78" y="62"/>
                  </a:lnTo>
                  <a:lnTo>
                    <a:pt x="80" y="62"/>
                  </a:lnTo>
                  <a:lnTo>
                    <a:pt x="82" y="62"/>
                  </a:lnTo>
                  <a:lnTo>
                    <a:pt x="85" y="62"/>
                  </a:lnTo>
                  <a:lnTo>
                    <a:pt x="87" y="62"/>
                  </a:lnTo>
                  <a:lnTo>
                    <a:pt x="88" y="61"/>
                  </a:lnTo>
                  <a:lnTo>
                    <a:pt x="88" y="60"/>
                  </a:lnTo>
                  <a:lnTo>
                    <a:pt x="88" y="14"/>
                  </a:lnTo>
                  <a:lnTo>
                    <a:pt x="103" y="14"/>
                  </a:lnTo>
                  <a:lnTo>
                    <a:pt x="103" y="13"/>
                  </a:lnTo>
                  <a:lnTo>
                    <a:pt x="104" y="13"/>
                  </a:lnTo>
                  <a:lnTo>
                    <a:pt x="104" y="11"/>
                  </a:lnTo>
                  <a:lnTo>
                    <a:pt x="104" y="7"/>
                  </a:lnTo>
                  <a:close/>
                  <a:moveTo>
                    <a:pt x="111" y="109"/>
                  </a:moveTo>
                  <a:lnTo>
                    <a:pt x="111" y="109"/>
                  </a:lnTo>
                  <a:lnTo>
                    <a:pt x="110" y="108"/>
                  </a:lnTo>
                  <a:lnTo>
                    <a:pt x="108" y="108"/>
                  </a:lnTo>
                  <a:lnTo>
                    <a:pt x="106" y="108"/>
                  </a:lnTo>
                  <a:lnTo>
                    <a:pt x="103" y="108"/>
                  </a:lnTo>
                  <a:lnTo>
                    <a:pt x="101" y="108"/>
                  </a:lnTo>
                  <a:lnTo>
                    <a:pt x="100" y="109"/>
                  </a:lnTo>
                  <a:lnTo>
                    <a:pt x="100" y="168"/>
                  </a:lnTo>
                  <a:lnTo>
                    <a:pt x="100" y="169"/>
                  </a:lnTo>
                  <a:lnTo>
                    <a:pt x="101" y="170"/>
                  </a:lnTo>
                  <a:lnTo>
                    <a:pt x="103" y="170"/>
                  </a:lnTo>
                  <a:lnTo>
                    <a:pt x="106" y="170"/>
                  </a:lnTo>
                  <a:lnTo>
                    <a:pt x="108" y="170"/>
                  </a:lnTo>
                  <a:lnTo>
                    <a:pt x="110" y="170"/>
                  </a:lnTo>
                  <a:lnTo>
                    <a:pt x="111" y="169"/>
                  </a:lnTo>
                  <a:lnTo>
                    <a:pt x="111" y="168"/>
                  </a:lnTo>
                  <a:lnTo>
                    <a:pt x="111" y="109"/>
                  </a:lnTo>
                  <a:close/>
                  <a:moveTo>
                    <a:pt x="134" y="25"/>
                  </a:moveTo>
                  <a:lnTo>
                    <a:pt x="134" y="20"/>
                  </a:lnTo>
                  <a:lnTo>
                    <a:pt x="134" y="19"/>
                  </a:lnTo>
                  <a:lnTo>
                    <a:pt x="133" y="19"/>
                  </a:lnTo>
                  <a:lnTo>
                    <a:pt x="131" y="18"/>
                  </a:lnTo>
                  <a:lnTo>
                    <a:pt x="130" y="18"/>
                  </a:lnTo>
                  <a:lnTo>
                    <a:pt x="129" y="18"/>
                  </a:lnTo>
                  <a:lnTo>
                    <a:pt x="126" y="18"/>
                  </a:lnTo>
                  <a:lnTo>
                    <a:pt x="124" y="20"/>
                  </a:lnTo>
                  <a:lnTo>
                    <a:pt x="121" y="22"/>
                  </a:lnTo>
                  <a:lnTo>
                    <a:pt x="118" y="25"/>
                  </a:lnTo>
                  <a:lnTo>
                    <a:pt x="118" y="20"/>
                  </a:lnTo>
                  <a:lnTo>
                    <a:pt x="117" y="19"/>
                  </a:lnTo>
                  <a:lnTo>
                    <a:pt x="116" y="19"/>
                  </a:lnTo>
                  <a:lnTo>
                    <a:pt x="113" y="19"/>
                  </a:lnTo>
                  <a:lnTo>
                    <a:pt x="111" y="19"/>
                  </a:lnTo>
                  <a:lnTo>
                    <a:pt x="110" y="19"/>
                  </a:lnTo>
                  <a:lnTo>
                    <a:pt x="109" y="20"/>
                  </a:lnTo>
                  <a:lnTo>
                    <a:pt x="109" y="60"/>
                  </a:lnTo>
                  <a:lnTo>
                    <a:pt x="109" y="61"/>
                  </a:lnTo>
                  <a:lnTo>
                    <a:pt x="110" y="62"/>
                  </a:lnTo>
                  <a:lnTo>
                    <a:pt x="112" y="62"/>
                  </a:lnTo>
                  <a:lnTo>
                    <a:pt x="114" y="62"/>
                  </a:lnTo>
                  <a:lnTo>
                    <a:pt x="117" y="62"/>
                  </a:lnTo>
                  <a:lnTo>
                    <a:pt x="119" y="62"/>
                  </a:lnTo>
                  <a:lnTo>
                    <a:pt x="120" y="61"/>
                  </a:lnTo>
                  <a:lnTo>
                    <a:pt x="120" y="60"/>
                  </a:lnTo>
                  <a:lnTo>
                    <a:pt x="120" y="35"/>
                  </a:lnTo>
                  <a:lnTo>
                    <a:pt x="122" y="32"/>
                  </a:lnTo>
                  <a:lnTo>
                    <a:pt x="124" y="30"/>
                  </a:lnTo>
                  <a:lnTo>
                    <a:pt x="126" y="29"/>
                  </a:lnTo>
                  <a:lnTo>
                    <a:pt x="128" y="28"/>
                  </a:lnTo>
                  <a:lnTo>
                    <a:pt x="130" y="29"/>
                  </a:lnTo>
                  <a:lnTo>
                    <a:pt x="131" y="29"/>
                  </a:lnTo>
                  <a:lnTo>
                    <a:pt x="132" y="29"/>
                  </a:lnTo>
                  <a:lnTo>
                    <a:pt x="133" y="29"/>
                  </a:lnTo>
                  <a:lnTo>
                    <a:pt x="134" y="28"/>
                  </a:lnTo>
                  <a:lnTo>
                    <a:pt x="134" y="27"/>
                  </a:lnTo>
                  <a:lnTo>
                    <a:pt x="134" y="25"/>
                  </a:lnTo>
                  <a:close/>
                  <a:moveTo>
                    <a:pt x="135" y="128"/>
                  </a:moveTo>
                  <a:lnTo>
                    <a:pt x="135" y="128"/>
                  </a:lnTo>
                  <a:lnTo>
                    <a:pt x="134" y="127"/>
                  </a:lnTo>
                  <a:lnTo>
                    <a:pt x="132" y="127"/>
                  </a:lnTo>
                  <a:lnTo>
                    <a:pt x="130" y="127"/>
                  </a:lnTo>
                  <a:lnTo>
                    <a:pt x="127" y="127"/>
                  </a:lnTo>
                  <a:lnTo>
                    <a:pt x="125" y="127"/>
                  </a:lnTo>
                  <a:lnTo>
                    <a:pt x="124" y="128"/>
                  </a:lnTo>
                  <a:lnTo>
                    <a:pt x="124" y="168"/>
                  </a:lnTo>
                  <a:lnTo>
                    <a:pt x="124" y="169"/>
                  </a:lnTo>
                  <a:lnTo>
                    <a:pt x="125" y="170"/>
                  </a:lnTo>
                  <a:lnTo>
                    <a:pt x="127" y="170"/>
                  </a:lnTo>
                  <a:lnTo>
                    <a:pt x="130" y="170"/>
                  </a:lnTo>
                  <a:lnTo>
                    <a:pt x="132" y="170"/>
                  </a:lnTo>
                  <a:lnTo>
                    <a:pt x="134" y="170"/>
                  </a:lnTo>
                  <a:lnTo>
                    <a:pt x="135" y="169"/>
                  </a:lnTo>
                  <a:lnTo>
                    <a:pt x="135" y="168"/>
                  </a:lnTo>
                  <a:lnTo>
                    <a:pt x="135" y="128"/>
                  </a:lnTo>
                  <a:close/>
                  <a:moveTo>
                    <a:pt x="136" y="113"/>
                  </a:moveTo>
                  <a:lnTo>
                    <a:pt x="136" y="111"/>
                  </a:lnTo>
                  <a:lnTo>
                    <a:pt x="134" y="110"/>
                  </a:lnTo>
                  <a:lnTo>
                    <a:pt x="132" y="109"/>
                  </a:lnTo>
                  <a:lnTo>
                    <a:pt x="127" y="109"/>
                  </a:lnTo>
                  <a:lnTo>
                    <a:pt x="125" y="110"/>
                  </a:lnTo>
                  <a:lnTo>
                    <a:pt x="124" y="111"/>
                  </a:lnTo>
                  <a:lnTo>
                    <a:pt x="123" y="113"/>
                  </a:lnTo>
                  <a:lnTo>
                    <a:pt x="123" y="117"/>
                  </a:lnTo>
                  <a:lnTo>
                    <a:pt x="124" y="119"/>
                  </a:lnTo>
                  <a:lnTo>
                    <a:pt x="125" y="120"/>
                  </a:lnTo>
                  <a:lnTo>
                    <a:pt x="127" y="121"/>
                  </a:lnTo>
                  <a:lnTo>
                    <a:pt x="132" y="121"/>
                  </a:lnTo>
                  <a:lnTo>
                    <a:pt x="134" y="120"/>
                  </a:lnTo>
                  <a:lnTo>
                    <a:pt x="136" y="119"/>
                  </a:lnTo>
                  <a:lnTo>
                    <a:pt x="136" y="117"/>
                  </a:lnTo>
                  <a:lnTo>
                    <a:pt x="136" y="113"/>
                  </a:lnTo>
                  <a:close/>
                  <a:moveTo>
                    <a:pt x="176" y="43"/>
                  </a:moveTo>
                  <a:lnTo>
                    <a:pt x="176" y="30"/>
                  </a:lnTo>
                  <a:lnTo>
                    <a:pt x="176" y="29"/>
                  </a:lnTo>
                  <a:lnTo>
                    <a:pt x="175" y="26"/>
                  </a:lnTo>
                  <a:lnTo>
                    <a:pt x="175" y="25"/>
                  </a:lnTo>
                  <a:lnTo>
                    <a:pt x="174" y="23"/>
                  </a:lnTo>
                  <a:lnTo>
                    <a:pt x="171" y="20"/>
                  </a:lnTo>
                  <a:lnTo>
                    <a:pt x="169" y="19"/>
                  </a:lnTo>
                  <a:lnTo>
                    <a:pt x="164" y="18"/>
                  </a:lnTo>
                  <a:lnTo>
                    <a:pt x="162" y="18"/>
                  </a:lnTo>
                  <a:lnTo>
                    <a:pt x="159" y="18"/>
                  </a:lnTo>
                  <a:lnTo>
                    <a:pt x="153" y="18"/>
                  </a:lnTo>
                  <a:lnTo>
                    <a:pt x="149" y="19"/>
                  </a:lnTo>
                  <a:lnTo>
                    <a:pt x="145" y="21"/>
                  </a:lnTo>
                  <a:lnTo>
                    <a:pt x="143" y="22"/>
                  </a:lnTo>
                  <a:lnTo>
                    <a:pt x="142" y="24"/>
                  </a:lnTo>
                  <a:lnTo>
                    <a:pt x="142" y="28"/>
                  </a:lnTo>
                  <a:lnTo>
                    <a:pt x="142" y="29"/>
                  </a:lnTo>
                  <a:lnTo>
                    <a:pt x="143" y="30"/>
                  </a:lnTo>
                  <a:lnTo>
                    <a:pt x="144" y="30"/>
                  </a:lnTo>
                  <a:lnTo>
                    <a:pt x="146" y="30"/>
                  </a:lnTo>
                  <a:lnTo>
                    <a:pt x="149" y="28"/>
                  </a:lnTo>
                  <a:lnTo>
                    <a:pt x="153" y="27"/>
                  </a:lnTo>
                  <a:lnTo>
                    <a:pt x="154" y="27"/>
                  </a:lnTo>
                  <a:lnTo>
                    <a:pt x="156" y="26"/>
                  </a:lnTo>
                  <a:lnTo>
                    <a:pt x="158" y="26"/>
                  </a:lnTo>
                  <a:lnTo>
                    <a:pt x="161" y="27"/>
                  </a:lnTo>
                  <a:lnTo>
                    <a:pt x="164" y="28"/>
                  </a:lnTo>
                  <a:lnTo>
                    <a:pt x="165" y="30"/>
                  </a:lnTo>
                  <a:lnTo>
                    <a:pt x="165" y="31"/>
                  </a:lnTo>
                  <a:lnTo>
                    <a:pt x="165" y="34"/>
                  </a:lnTo>
                  <a:lnTo>
                    <a:pt x="165" y="36"/>
                  </a:lnTo>
                  <a:lnTo>
                    <a:pt x="165" y="43"/>
                  </a:lnTo>
                  <a:lnTo>
                    <a:pt x="165" y="50"/>
                  </a:lnTo>
                  <a:lnTo>
                    <a:pt x="161" y="54"/>
                  </a:lnTo>
                  <a:lnTo>
                    <a:pt x="157" y="55"/>
                  </a:lnTo>
                  <a:lnTo>
                    <a:pt x="155" y="55"/>
                  </a:lnTo>
                  <a:lnTo>
                    <a:pt x="153" y="54"/>
                  </a:lnTo>
                  <a:lnTo>
                    <a:pt x="152" y="54"/>
                  </a:lnTo>
                  <a:lnTo>
                    <a:pt x="151" y="50"/>
                  </a:lnTo>
                  <a:lnTo>
                    <a:pt x="151" y="47"/>
                  </a:lnTo>
                  <a:lnTo>
                    <a:pt x="153" y="45"/>
                  </a:lnTo>
                  <a:lnTo>
                    <a:pt x="156" y="44"/>
                  </a:lnTo>
                  <a:lnTo>
                    <a:pt x="157" y="44"/>
                  </a:lnTo>
                  <a:lnTo>
                    <a:pt x="159" y="43"/>
                  </a:lnTo>
                  <a:lnTo>
                    <a:pt x="165" y="43"/>
                  </a:lnTo>
                  <a:lnTo>
                    <a:pt x="165" y="36"/>
                  </a:lnTo>
                  <a:lnTo>
                    <a:pt x="158" y="36"/>
                  </a:lnTo>
                  <a:lnTo>
                    <a:pt x="155" y="37"/>
                  </a:lnTo>
                  <a:lnTo>
                    <a:pt x="149" y="38"/>
                  </a:lnTo>
                  <a:lnTo>
                    <a:pt x="147" y="39"/>
                  </a:lnTo>
                  <a:lnTo>
                    <a:pt x="143" y="41"/>
                  </a:lnTo>
                  <a:lnTo>
                    <a:pt x="142" y="42"/>
                  </a:lnTo>
                  <a:lnTo>
                    <a:pt x="140" y="46"/>
                  </a:lnTo>
                  <a:lnTo>
                    <a:pt x="140" y="47"/>
                  </a:lnTo>
                  <a:lnTo>
                    <a:pt x="140" y="52"/>
                  </a:lnTo>
                  <a:lnTo>
                    <a:pt x="140" y="54"/>
                  </a:lnTo>
                  <a:lnTo>
                    <a:pt x="141" y="56"/>
                  </a:lnTo>
                  <a:lnTo>
                    <a:pt x="144" y="60"/>
                  </a:lnTo>
                  <a:lnTo>
                    <a:pt x="145" y="61"/>
                  </a:lnTo>
                  <a:lnTo>
                    <a:pt x="147" y="62"/>
                  </a:lnTo>
                  <a:lnTo>
                    <a:pt x="150" y="63"/>
                  </a:lnTo>
                  <a:lnTo>
                    <a:pt x="152" y="63"/>
                  </a:lnTo>
                  <a:lnTo>
                    <a:pt x="157" y="63"/>
                  </a:lnTo>
                  <a:lnTo>
                    <a:pt x="159" y="62"/>
                  </a:lnTo>
                  <a:lnTo>
                    <a:pt x="163" y="60"/>
                  </a:lnTo>
                  <a:lnTo>
                    <a:pt x="165" y="59"/>
                  </a:lnTo>
                  <a:lnTo>
                    <a:pt x="167" y="57"/>
                  </a:lnTo>
                  <a:lnTo>
                    <a:pt x="167" y="61"/>
                  </a:lnTo>
                  <a:lnTo>
                    <a:pt x="169" y="62"/>
                  </a:lnTo>
                  <a:lnTo>
                    <a:pt x="171" y="62"/>
                  </a:lnTo>
                  <a:lnTo>
                    <a:pt x="174" y="62"/>
                  </a:lnTo>
                  <a:lnTo>
                    <a:pt x="176" y="61"/>
                  </a:lnTo>
                  <a:lnTo>
                    <a:pt x="176" y="57"/>
                  </a:lnTo>
                  <a:lnTo>
                    <a:pt x="176" y="55"/>
                  </a:lnTo>
                  <a:lnTo>
                    <a:pt x="176" y="43"/>
                  </a:lnTo>
                  <a:close/>
                  <a:moveTo>
                    <a:pt x="180" y="128"/>
                  </a:moveTo>
                  <a:lnTo>
                    <a:pt x="180" y="128"/>
                  </a:lnTo>
                  <a:lnTo>
                    <a:pt x="179" y="127"/>
                  </a:lnTo>
                  <a:lnTo>
                    <a:pt x="177" y="127"/>
                  </a:lnTo>
                  <a:lnTo>
                    <a:pt x="175" y="127"/>
                  </a:lnTo>
                  <a:lnTo>
                    <a:pt x="172" y="127"/>
                  </a:lnTo>
                  <a:lnTo>
                    <a:pt x="170" y="127"/>
                  </a:lnTo>
                  <a:lnTo>
                    <a:pt x="169" y="128"/>
                  </a:lnTo>
                  <a:lnTo>
                    <a:pt x="169" y="129"/>
                  </a:lnTo>
                  <a:lnTo>
                    <a:pt x="160" y="158"/>
                  </a:lnTo>
                  <a:lnTo>
                    <a:pt x="160" y="159"/>
                  </a:lnTo>
                  <a:lnTo>
                    <a:pt x="159" y="158"/>
                  </a:lnTo>
                  <a:lnTo>
                    <a:pt x="150" y="129"/>
                  </a:lnTo>
                  <a:lnTo>
                    <a:pt x="150" y="128"/>
                  </a:lnTo>
                  <a:lnTo>
                    <a:pt x="149" y="127"/>
                  </a:lnTo>
                  <a:lnTo>
                    <a:pt x="147" y="127"/>
                  </a:lnTo>
                  <a:lnTo>
                    <a:pt x="144" y="127"/>
                  </a:lnTo>
                  <a:lnTo>
                    <a:pt x="141" y="127"/>
                  </a:lnTo>
                  <a:lnTo>
                    <a:pt x="140" y="127"/>
                  </a:lnTo>
                  <a:lnTo>
                    <a:pt x="139" y="128"/>
                  </a:lnTo>
                  <a:lnTo>
                    <a:pt x="139" y="129"/>
                  </a:lnTo>
                  <a:lnTo>
                    <a:pt x="139" y="130"/>
                  </a:lnTo>
                  <a:lnTo>
                    <a:pt x="139" y="132"/>
                  </a:lnTo>
                  <a:lnTo>
                    <a:pt x="151" y="168"/>
                  </a:lnTo>
                  <a:lnTo>
                    <a:pt x="152" y="169"/>
                  </a:lnTo>
                  <a:lnTo>
                    <a:pt x="153" y="170"/>
                  </a:lnTo>
                  <a:lnTo>
                    <a:pt x="155" y="170"/>
                  </a:lnTo>
                  <a:lnTo>
                    <a:pt x="159" y="170"/>
                  </a:lnTo>
                  <a:lnTo>
                    <a:pt x="163" y="170"/>
                  </a:lnTo>
                  <a:lnTo>
                    <a:pt x="166" y="170"/>
                  </a:lnTo>
                  <a:lnTo>
                    <a:pt x="167" y="169"/>
                  </a:lnTo>
                  <a:lnTo>
                    <a:pt x="167" y="168"/>
                  </a:lnTo>
                  <a:lnTo>
                    <a:pt x="170" y="159"/>
                  </a:lnTo>
                  <a:lnTo>
                    <a:pt x="179" y="132"/>
                  </a:lnTo>
                  <a:lnTo>
                    <a:pt x="180" y="130"/>
                  </a:lnTo>
                  <a:lnTo>
                    <a:pt x="180" y="128"/>
                  </a:lnTo>
                  <a:close/>
                  <a:moveTo>
                    <a:pt x="223" y="2"/>
                  </a:moveTo>
                  <a:lnTo>
                    <a:pt x="223" y="1"/>
                  </a:lnTo>
                  <a:lnTo>
                    <a:pt x="222" y="0"/>
                  </a:lnTo>
                  <a:lnTo>
                    <a:pt x="220" y="0"/>
                  </a:lnTo>
                  <a:lnTo>
                    <a:pt x="218" y="0"/>
                  </a:lnTo>
                  <a:lnTo>
                    <a:pt x="215" y="0"/>
                  </a:lnTo>
                  <a:lnTo>
                    <a:pt x="213" y="0"/>
                  </a:lnTo>
                  <a:lnTo>
                    <a:pt x="212" y="1"/>
                  </a:lnTo>
                  <a:lnTo>
                    <a:pt x="212" y="2"/>
                  </a:lnTo>
                  <a:lnTo>
                    <a:pt x="212" y="23"/>
                  </a:lnTo>
                  <a:lnTo>
                    <a:pt x="212" y="34"/>
                  </a:lnTo>
                  <a:lnTo>
                    <a:pt x="212" y="47"/>
                  </a:lnTo>
                  <a:lnTo>
                    <a:pt x="209" y="50"/>
                  </a:lnTo>
                  <a:lnTo>
                    <a:pt x="207" y="52"/>
                  </a:lnTo>
                  <a:lnTo>
                    <a:pt x="205" y="53"/>
                  </a:lnTo>
                  <a:lnTo>
                    <a:pt x="203" y="53"/>
                  </a:lnTo>
                  <a:lnTo>
                    <a:pt x="199" y="52"/>
                  </a:lnTo>
                  <a:lnTo>
                    <a:pt x="196" y="49"/>
                  </a:lnTo>
                  <a:lnTo>
                    <a:pt x="195" y="45"/>
                  </a:lnTo>
                  <a:lnTo>
                    <a:pt x="195" y="40"/>
                  </a:lnTo>
                  <a:lnTo>
                    <a:pt x="195" y="36"/>
                  </a:lnTo>
                  <a:lnTo>
                    <a:pt x="197" y="31"/>
                  </a:lnTo>
                  <a:lnTo>
                    <a:pt x="199" y="29"/>
                  </a:lnTo>
                  <a:lnTo>
                    <a:pt x="203" y="27"/>
                  </a:lnTo>
                  <a:lnTo>
                    <a:pt x="208" y="29"/>
                  </a:lnTo>
                  <a:lnTo>
                    <a:pt x="209" y="30"/>
                  </a:lnTo>
                  <a:lnTo>
                    <a:pt x="211" y="32"/>
                  </a:lnTo>
                  <a:lnTo>
                    <a:pt x="212" y="34"/>
                  </a:lnTo>
                  <a:lnTo>
                    <a:pt x="212" y="23"/>
                  </a:lnTo>
                  <a:lnTo>
                    <a:pt x="210" y="22"/>
                  </a:lnTo>
                  <a:lnTo>
                    <a:pt x="209" y="20"/>
                  </a:lnTo>
                  <a:lnTo>
                    <a:pt x="205" y="18"/>
                  </a:lnTo>
                  <a:lnTo>
                    <a:pt x="203" y="18"/>
                  </a:lnTo>
                  <a:lnTo>
                    <a:pt x="198" y="18"/>
                  </a:lnTo>
                  <a:lnTo>
                    <a:pt x="195" y="18"/>
                  </a:lnTo>
                  <a:lnTo>
                    <a:pt x="191" y="21"/>
                  </a:lnTo>
                  <a:lnTo>
                    <a:pt x="189" y="22"/>
                  </a:lnTo>
                  <a:lnTo>
                    <a:pt x="186" y="26"/>
                  </a:lnTo>
                  <a:lnTo>
                    <a:pt x="185" y="29"/>
                  </a:lnTo>
                  <a:lnTo>
                    <a:pt x="184" y="34"/>
                  </a:lnTo>
                  <a:lnTo>
                    <a:pt x="183" y="36"/>
                  </a:lnTo>
                  <a:lnTo>
                    <a:pt x="183" y="45"/>
                  </a:lnTo>
                  <a:lnTo>
                    <a:pt x="184" y="47"/>
                  </a:lnTo>
                  <a:lnTo>
                    <a:pt x="185" y="52"/>
                  </a:lnTo>
                  <a:lnTo>
                    <a:pt x="186" y="54"/>
                  </a:lnTo>
                  <a:lnTo>
                    <a:pt x="188" y="58"/>
                  </a:lnTo>
                  <a:lnTo>
                    <a:pt x="190" y="60"/>
                  </a:lnTo>
                  <a:lnTo>
                    <a:pt x="194" y="62"/>
                  </a:lnTo>
                  <a:lnTo>
                    <a:pt x="197" y="63"/>
                  </a:lnTo>
                  <a:lnTo>
                    <a:pt x="203" y="63"/>
                  </a:lnTo>
                  <a:lnTo>
                    <a:pt x="205" y="62"/>
                  </a:lnTo>
                  <a:lnTo>
                    <a:pt x="210" y="60"/>
                  </a:lnTo>
                  <a:lnTo>
                    <a:pt x="212" y="58"/>
                  </a:lnTo>
                  <a:lnTo>
                    <a:pt x="214" y="56"/>
                  </a:lnTo>
                  <a:lnTo>
                    <a:pt x="214" y="60"/>
                  </a:lnTo>
                  <a:lnTo>
                    <a:pt x="214" y="61"/>
                  </a:lnTo>
                  <a:lnTo>
                    <a:pt x="215" y="62"/>
                  </a:lnTo>
                  <a:lnTo>
                    <a:pt x="216" y="62"/>
                  </a:lnTo>
                  <a:lnTo>
                    <a:pt x="219" y="62"/>
                  </a:lnTo>
                  <a:lnTo>
                    <a:pt x="221" y="62"/>
                  </a:lnTo>
                  <a:lnTo>
                    <a:pt x="222" y="62"/>
                  </a:lnTo>
                  <a:lnTo>
                    <a:pt x="223" y="61"/>
                  </a:lnTo>
                  <a:lnTo>
                    <a:pt x="223" y="60"/>
                  </a:lnTo>
                  <a:lnTo>
                    <a:pt x="223" y="56"/>
                  </a:lnTo>
                  <a:lnTo>
                    <a:pt x="223" y="53"/>
                  </a:lnTo>
                  <a:lnTo>
                    <a:pt x="223" y="27"/>
                  </a:lnTo>
                  <a:lnTo>
                    <a:pt x="223" y="23"/>
                  </a:lnTo>
                  <a:lnTo>
                    <a:pt x="223" y="2"/>
                  </a:lnTo>
                  <a:close/>
                  <a:moveTo>
                    <a:pt x="223" y="144"/>
                  </a:moveTo>
                  <a:lnTo>
                    <a:pt x="223" y="142"/>
                  </a:lnTo>
                  <a:lnTo>
                    <a:pt x="223" y="140"/>
                  </a:lnTo>
                  <a:lnTo>
                    <a:pt x="222" y="135"/>
                  </a:lnTo>
                  <a:lnTo>
                    <a:pt x="221" y="134"/>
                  </a:lnTo>
                  <a:lnTo>
                    <a:pt x="220" y="133"/>
                  </a:lnTo>
                  <a:lnTo>
                    <a:pt x="217" y="130"/>
                  </a:lnTo>
                  <a:lnTo>
                    <a:pt x="215" y="128"/>
                  </a:lnTo>
                  <a:lnTo>
                    <a:pt x="212" y="127"/>
                  </a:lnTo>
                  <a:lnTo>
                    <a:pt x="212" y="144"/>
                  </a:lnTo>
                  <a:lnTo>
                    <a:pt x="196" y="144"/>
                  </a:lnTo>
                  <a:lnTo>
                    <a:pt x="196" y="140"/>
                  </a:lnTo>
                  <a:lnTo>
                    <a:pt x="198" y="137"/>
                  </a:lnTo>
                  <a:lnTo>
                    <a:pt x="201" y="135"/>
                  </a:lnTo>
                  <a:lnTo>
                    <a:pt x="204" y="134"/>
                  </a:lnTo>
                  <a:lnTo>
                    <a:pt x="207" y="134"/>
                  </a:lnTo>
                  <a:lnTo>
                    <a:pt x="209" y="135"/>
                  </a:lnTo>
                  <a:lnTo>
                    <a:pt x="212" y="138"/>
                  </a:lnTo>
                  <a:lnTo>
                    <a:pt x="212" y="140"/>
                  </a:lnTo>
                  <a:lnTo>
                    <a:pt x="212" y="144"/>
                  </a:lnTo>
                  <a:lnTo>
                    <a:pt x="212" y="127"/>
                  </a:lnTo>
                  <a:lnTo>
                    <a:pt x="211" y="126"/>
                  </a:lnTo>
                  <a:lnTo>
                    <a:pt x="208" y="126"/>
                  </a:lnTo>
                  <a:lnTo>
                    <a:pt x="201" y="126"/>
                  </a:lnTo>
                  <a:lnTo>
                    <a:pt x="199" y="126"/>
                  </a:lnTo>
                  <a:lnTo>
                    <a:pt x="194" y="128"/>
                  </a:lnTo>
                  <a:lnTo>
                    <a:pt x="191" y="130"/>
                  </a:lnTo>
                  <a:lnTo>
                    <a:pt x="188" y="134"/>
                  </a:lnTo>
                  <a:lnTo>
                    <a:pt x="187" y="136"/>
                  </a:lnTo>
                  <a:lnTo>
                    <a:pt x="185" y="142"/>
                  </a:lnTo>
                  <a:lnTo>
                    <a:pt x="184" y="144"/>
                  </a:lnTo>
                  <a:lnTo>
                    <a:pt x="184" y="152"/>
                  </a:lnTo>
                  <a:lnTo>
                    <a:pt x="185" y="156"/>
                  </a:lnTo>
                  <a:lnTo>
                    <a:pt x="186" y="161"/>
                  </a:lnTo>
                  <a:lnTo>
                    <a:pt x="188" y="164"/>
                  </a:lnTo>
                  <a:lnTo>
                    <a:pt x="191" y="167"/>
                  </a:lnTo>
                  <a:lnTo>
                    <a:pt x="194" y="169"/>
                  </a:lnTo>
                  <a:lnTo>
                    <a:pt x="199" y="170"/>
                  </a:lnTo>
                  <a:lnTo>
                    <a:pt x="202" y="171"/>
                  </a:lnTo>
                  <a:lnTo>
                    <a:pt x="208" y="171"/>
                  </a:lnTo>
                  <a:lnTo>
                    <a:pt x="209" y="171"/>
                  </a:lnTo>
                  <a:lnTo>
                    <a:pt x="211" y="170"/>
                  </a:lnTo>
                  <a:lnTo>
                    <a:pt x="216" y="170"/>
                  </a:lnTo>
                  <a:lnTo>
                    <a:pt x="219" y="168"/>
                  </a:lnTo>
                  <a:lnTo>
                    <a:pt x="221" y="168"/>
                  </a:lnTo>
                  <a:lnTo>
                    <a:pt x="221" y="167"/>
                  </a:lnTo>
                  <a:lnTo>
                    <a:pt x="221" y="166"/>
                  </a:lnTo>
                  <a:lnTo>
                    <a:pt x="221" y="162"/>
                  </a:lnTo>
                  <a:lnTo>
                    <a:pt x="221" y="161"/>
                  </a:lnTo>
                  <a:lnTo>
                    <a:pt x="221" y="160"/>
                  </a:lnTo>
                  <a:lnTo>
                    <a:pt x="220" y="160"/>
                  </a:lnTo>
                  <a:lnTo>
                    <a:pt x="218" y="160"/>
                  </a:lnTo>
                  <a:lnTo>
                    <a:pt x="216" y="161"/>
                  </a:lnTo>
                  <a:lnTo>
                    <a:pt x="212" y="162"/>
                  </a:lnTo>
                  <a:lnTo>
                    <a:pt x="210" y="162"/>
                  </a:lnTo>
                  <a:lnTo>
                    <a:pt x="209" y="162"/>
                  </a:lnTo>
                  <a:lnTo>
                    <a:pt x="205" y="162"/>
                  </a:lnTo>
                  <a:lnTo>
                    <a:pt x="203" y="162"/>
                  </a:lnTo>
                  <a:lnTo>
                    <a:pt x="202" y="162"/>
                  </a:lnTo>
                  <a:lnTo>
                    <a:pt x="198" y="159"/>
                  </a:lnTo>
                  <a:lnTo>
                    <a:pt x="196" y="156"/>
                  </a:lnTo>
                  <a:lnTo>
                    <a:pt x="196" y="151"/>
                  </a:lnTo>
                  <a:lnTo>
                    <a:pt x="220" y="151"/>
                  </a:lnTo>
                  <a:lnTo>
                    <a:pt x="222" y="150"/>
                  </a:lnTo>
                  <a:lnTo>
                    <a:pt x="223" y="147"/>
                  </a:lnTo>
                  <a:lnTo>
                    <a:pt x="223" y="144"/>
                  </a:lnTo>
                  <a:close/>
                  <a:moveTo>
                    <a:pt x="245" y="21"/>
                  </a:moveTo>
                  <a:lnTo>
                    <a:pt x="245" y="20"/>
                  </a:lnTo>
                  <a:lnTo>
                    <a:pt x="244" y="19"/>
                  </a:lnTo>
                  <a:lnTo>
                    <a:pt x="242" y="19"/>
                  </a:lnTo>
                  <a:lnTo>
                    <a:pt x="239" y="19"/>
                  </a:lnTo>
                  <a:lnTo>
                    <a:pt x="236" y="19"/>
                  </a:lnTo>
                  <a:lnTo>
                    <a:pt x="235" y="19"/>
                  </a:lnTo>
                  <a:lnTo>
                    <a:pt x="234" y="20"/>
                  </a:lnTo>
                  <a:lnTo>
                    <a:pt x="234" y="21"/>
                  </a:lnTo>
                  <a:lnTo>
                    <a:pt x="234" y="60"/>
                  </a:lnTo>
                  <a:lnTo>
                    <a:pt x="234" y="61"/>
                  </a:lnTo>
                  <a:lnTo>
                    <a:pt x="235" y="62"/>
                  </a:lnTo>
                  <a:lnTo>
                    <a:pt x="236" y="62"/>
                  </a:lnTo>
                  <a:lnTo>
                    <a:pt x="239" y="62"/>
                  </a:lnTo>
                  <a:lnTo>
                    <a:pt x="242" y="62"/>
                  </a:lnTo>
                  <a:lnTo>
                    <a:pt x="244" y="62"/>
                  </a:lnTo>
                  <a:lnTo>
                    <a:pt x="245" y="61"/>
                  </a:lnTo>
                  <a:lnTo>
                    <a:pt x="245" y="60"/>
                  </a:lnTo>
                  <a:lnTo>
                    <a:pt x="245" y="21"/>
                  </a:lnTo>
                  <a:close/>
                  <a:moveTo>
                    <a:pt x="246" y="5"/>
                  </a:moveTo>
                  <a:lnTo>
                    <a:pt x="245" y="3"/>
                  </a:lnTo>
                  <a:lnTo>
                    <a:pt x="243" y="2"/>
                  </a:lnTo>
                  <a:lnTo>
                    <a:pt x="242" y="1"/>
                  </a:lnTo>
                  <a:lnTo>
                    <a:pt x="237" y="1"/>
                  </a:lnTo>
                  <a:lnTo>
                    <a:pt x="235" y="2"/>
                  </a:lnTo>
                  <a:lnTo>
                    <a:pt x="233" y="3"/>
                  </a:lnTo>
                  <a:lnTo>
                    <a:pt x="233" y="5"/>
                  </a:lnTo>
                  <a:lnTo>
                    <a:pt x="233" y="9"/>
                  </a:lnTo>
                  <a:lnTo>
                    <a:pt x="233" y="11"/>
                  </a:lnTo>
                  <a:lnTo>
                    <a:pt x="235" y="13"/>
                  </a:lnTo>
                  <a:lnTo>
                    <a:pt x="237" y="13"/>
                  </a:lnTo>
                  <a:lnTo>
                    <a:pt x="242" y="13"/>
                  </a:lnTo>
                  <a:lnTo>
                    <a:pt x="243" y="13"/>
                  </a:lnTo>
                  <a:lnTo>
                    <a:pt x="245" y="11"/>
                  </a:lnTo>
                  <a:lnTo>
                    <a:pt x="246" y="9"/>
                  </a:lnTo>
                  <a:lnTo>
                    <a:pt x="246" y="5"/>
                  </a:lnTo>
                  <a:close/>
                  <a:moveTo>
                    <a:pt x="296" y="60"/>
                  </a:moveTo>
                  <a:lnTo>
                    <a:pt x="295" y="32"/>
                  </a:lnTo>
                  <a:lnTo>
                    <a:pt x="295" y="30"/>
                  </a:lnTo>
                  <a:lnTo>
                    <a:pt x="295" y="28"/>
                  </a:lnTo>
                  <a:lnTo>
                    <a:pt x="294" y="26"/>
                  </a:lnTo>
                  <a:lnTo>
                    <a:pt x="294" y="25"/>
                  </a:lnTo>
                  <a:lnTo>
                    <a:pt x="294" y="24"/>
                  </a:lnTo>
                  <a:lnTo>
                    <a:pt x="291" y="21"/>
                  </a:lnTo>
                  <a:lnTo>
                    <a:pt x="290" y="20"/>
                  </a:lnTo>
                  <a:lnTo>
                    <a:pt x="286" y="18"/>
                  </a:lnTo>
                  <a:lnTo>
                    <a:pt x="284" y="18"/>
                  </a:lnTo>
                  <a:lnTo>
                    <a:pt x="279" y="18"/>
                  </a:lnTo>
                  <a:lnTo>
                    <a:pt x="276" y="19"/>
                  </a:lnTo>
                  <a:lnTo>
                    <a:pt x="272" y="21"/>
                  </a:lnTo>
                  <a:lnTo>
                    <a:pt x="269" y="23"/>
                  </a:lnTo>
                  <a:lnTo>
                    <a:pt x="267" y="25"/>
                  </a:lnTo>
                  <a:lnTo>
                    <a:pt x="267" y="20"/>
                  </a:lnTo>
                  <a:lnTo>
                    <a:pt x="266" y="19"/>
                  </a:lnTo>
                  <a:lnTo>
                    <a:pt x="265" y="19"/>
                  </a:lnTo>
                  <a:lnTo>
                    <a:pt x="262" y="19"/>
                  </a:lnTo>
                  <a:lnTo>
                    <a:pt x="260" y="19"/>
                  </a:lnTo>
                  <a:lnTo>
                    <a:pt x="259" y="19"/>
                  </a:lnTo>
                  <a:lnTo>
                    <a:pt x="258" y="20"/>
                  </a:lnTo>
                  <a:lnTo>
                    <a:pt x="258" y="60"/>
                  </a:lnTo>
                  <a:lnTo>
                    <a:pt x="258" y="61"/>
                  </a:lnTo>
                  <a:lnTo>
                    <a:pt x="259" y="62"/>
                  </a:lnTo>
                  <a:lnTo>
                    <a:pt x="260" y="62"/>
                  </a:lnTo>
                  <a:lnTo>
                    <a:pt x="263" y="62"/>
                  </a:lnTo>
                  <a:lnTo>
                    <a:pt x="266" y="62"/>
                  </a:lnTo>
                  <a:lnTo>
                    <a:pt x="268" y="62"/>
                  </a:lnTo>
                  <a:lnTo>
                    <a:pt x="269" y="61"/>
                  </a:lnTo>
                  <a:lnTo>
                    <a:pt x="269" y="60"/>
                  </a:lnTo>
                  <a:lnTo>
                    <a:pt x="269" y="34"/>
                  </a:lnTo>
                  <a:lnTo>
                    <a:pt x="270" y="32"/>
                  </a:lnTo>
                  <a:lnTo>
                    <a:pt x="272" y="30"/>
                  </a:lnTo>
                  <a:lnTo>
                    <a:pt x="273" y="29"/>
                  </a:lnTo>
                  <a:lnTo>
                    <a:pt x="278" y="28"/>
                  </a:lnTo>
                  <a:lnTo>
                    <a:pt x="281" y="28"/>
                  </a:lnTo>
                  <a:lnTo>
                    <a:pt x="283" y="30"/>
                  </a:lnTo>
                  <a:lnTo>
                    <a:pt x="284" y="33"/>
                  </a:lnTo>
                  <a:lnTo>
                    <a:pt x="284" y="34"/>
                  </a:lnTo>
                  <a:lnTo>
                    <a:pt x="284" y="60"/>
                  </a:lnTo>
                  <a:lnTo>
                    <a:pt x="285" y="61"/>
                  </a:lnTo>
                  <a:lnTo>
                    <a:pt x="286" y="62"/>
                  </a:lnTo>
                  <a:lnTo>
                    <a:pt x="287" y="62"/>
                  </a:lnTo>
                  <a:lnTo>
                    <a:pt x="290" y="62"/>
                  </a:lnTo>
                  <a:lnTo>
                    <a:pt x="293" y="62"/>
                  </a:lnTo>
                  <a:lnTo>
                    <a:pt x="294" y="62"/>
                  </a:lnTo>
                  <a:lnTo>
                    <a:pt x="295" y="61"/>
                  </a:lnTo>
                  <a:lnTo>
                    <a:pt x="296" y="60"/>
                  </a:lnTo>
                  <a:close/>
                  <a:moveTo>
                    <a:pt x="300" y="130"/>
                  </a:moveTo>
                  <a:lnTo>
                    <a:pt x="300" y="128"/>
                  </a:lnTo>
                  <a:lnTo>
                    <a:pt x="299" y="127"/>
                  </a:lnTo>
                  <a:lnTo>
                    <a:pt x="298" y="127"/>
                  </a:lnTo>
                  <a:lnTo>
                    <a:pt x="294" y="127"/>
                  </a:lnTo>
                  <a:lnTo>
                    <a:pt x="291" y="127"/>
                  </a:lnTo>
                  <a:lnTo>
                    <a:pt x="290" y="127"/>
                  </a:lnTo>
                  <a:lnTo>
                    <a:pt x="289" y="127"/>
                  </a:lnTo>
                  <a:lnTo>
                    <a:pt x="289" y="129"/>
                  </a:lnTo>
                  <a:lnTo>
                    <a:pt x="280" y="156"/>
                  </a:lnTo>
                  <a:lnTo>
                    <a:pt x="271" y="129"/>
                  </a:lnTo>
                  <a:lnTo>
                    <a:pt x="270" y="128"/>
                  </a:lnTo>
                  <a:lnTo>
                    <a:pt x="269" y="127"/>
                  </a:lnTo>
                  <a:lnTo>
                    <a:pt x="267" y="127"/>
                  </a:lnTo>
                  <a:lnTo>
                    <a:pt x="264" y="127"/>
                  </a:lnTo>
                  <a:lnTo>
                    <a:pt x="261" y="127"/>
                  </a:lnTo>
                  <a:lnTo>
                    <a:pt x="260" y="127"/>
                  </a:lnTo>
                  <a:lnTo>
                    <a:pt x="259" y="127"/>
                  </a:lnTo>
                  <a:lnTo>
                    <a:pt x="259" y="126"/>
                  </a:lnTo>
                  <a:lnTo>
                    <a:pt x="257" y="126"/>
                  </a:lnTo>
                  <a:lnTo>
                    <a:pt x="256" y="126"/>
                  </a:lnTo>
                  <a:lnTo>
                    <a:pt x="255" y="126"/>
                  </a:lnTo>
                  <a:lnTo>
                    <a:pt x="252" y="126"/>
                  </a:lnTo>
                  <a:lnTo>
                    <a:pt x="250" y="127"/>
                  </a:lnTo>
                  <a:lnTo>
                    <a:pt x="247" y="130"/>
                  </a:lnTo>
                  <a:lnTo>
                    <a:pt x="244" y="133"/>
                  </a:lnTo>
                  <a:lnTo>
                    <a:pt x="244" y="128"/>
                  </a:lnTo>
                  <a:lnTo>
                    <a:pt x="243" y="127"/>
                  </a:lnTo>
                  <a:lnTo>
                    <a:pt x="242" y="127"/>
                  </a:lnTo>
                  <a:lnTo>
                    <a:pt x="239" y="127"/>
                  </a:lnTo>
                  <a:lnTo>
                    <a:pt x="237" y="127"/>
                  </a:lnTo>
                  <a:lnTo>
                    <a:pt x="236" y="127"/>
                  </a:lnTo>
                  <a:lnTo>
                    <a:pt x="235" y="128"/>
                  </a:lnTo>
                  <a:lnTo>
                    <a:pt x="235" y="168"/>
                  </a:lnTo>
                  <a:lnTo>
                    <a:pt x="235" y="169"/>
                  </a:lnTo>
                  <a:lnTo>
                    <a:pt x="236" y="170"/>
                  </a:lnTo>
                  <a:lnTo>
                    <a:pt x="237" y="170"/>
                  </a:lnTo>
                  <a:lnTo>
                    <a:pt x="240" y="170"/>
                  </a:lnTo>
                  <a:lnTo>
                    <a:pt x="243" y="170"/>
                  </a:lnTo>
                  <a:lnTo>
                    <a:pt x="245" y="170"/>
                  </a:lnTo>
                  <a:lnTo>
                    <a:pt x="245" y="169"/>
                  </a:lnTo>
                  <a:lnTo>
                    <a:pt x="246" y="168"/>
                  </a:lnTo>
                  <a:lnTo>
                    <a:pt x="246" y="143"/>
                  </a:lnTo>
                  <a:lnTo>
                    <a:pt x="248" y="140"/>
                  </a:lnTo>
                  <a:lnTo>
                    <a:pt x="250" y="138"/>
                  </a:lnTo>
                  <a:lnTo>
                    <a:pt x="252" y="137"/>
                  </a:lnTo>
                  <a:lnTo>
                    <a:pt x="254" y="136"/>
                  </a:lnTo>
                  <a:lnTo>
                    <a:pt x="256" y="137"/>
                  </a:lnTo>
                  <a:lnTo>
                    <a:pt x="257" y="137"/>
                  </a:lnTo>
                  <a:lnTo>
                    <a:pt x="258" y="137"/>
                  </a:lnTo>
                  <a:lnTo>
                    <a:pt x="259" y="137"/>
                  </a:lnTo>
                  <a:lnTo>
                    <a:pt x="260" y="136"/>
                  </a:lnTo>
                  <a:lnTo>
                    <a:pt x="260" y="135"/>
                  </a:lnTo>
                  <a:lnTo>
                    <a:pt x="260" y="133"/>
                  </a:lnTo>
                  <a:lnTo>
                    <a:pt x="273" y="168"/>
                  </a:lnTo>
                  <a:lnTo>
                    <a:pt x="274" y="169"/>
                  </a:lnTo>
                  <a:lnTo>
                    <a:pt x="274" y="170"/>
                  </a:lnTo>
                  <a:lnTo>
                    <a:pt x="275" y="170"/>
                  </a:lnTo>
                  <a:lnTo>
                    <a:pt x="269" y="183"/>
                  </a:lnTo>
                  <a:lnTo>
                    <a:pt x="269" y="184"/>
                  </a:lnTo>
                  <a:lnTo>
                    <a:pt x="270" y="185"/>
                  </a:lnTo>
                  <a:lnTo>
                    <a:pt x="271" y="186"/>
                  </a:lnTo>
                  <a:lnTo>
                    <a:pt x="274" y="186"/>
                  </a:lnTo>
                  <a:lnTo>
                    <a:pt x="276" y="186"/>
                  </a:lnTo>
                  <a:lnTo>
                    <a:pt x="278" y="186"/>
                  </a:lnTo>
                  <a:lnTo>
                    <a:pt x="279" y="186"/>
                  </a:lnTo>
                  <a:lnTo>
                    <a:pt x="282" y="184"/>
                  </a:lnTo>
                  <a:lnTo>
                    <a:pt x="291" y="156"/>
                  </a:lnTo>
                  <a:lnTo>
                    <a:pt x="300" y="131"/>
                  </a:lnTo>
                  <a:lnTo>
                    <a:pt x="300" y="130"/>
                  </a:lnTo>
                  <a:close/>
                  <a:moveTo>
                    <a:pt x="341" y="23"/>
                  </a:moveTo>
                  <a:lnTo>
                    <a:pt x="341" y="20"/>
                  </a:lnTo>
                  <a:lnTo>
                    <a:pt x="340" y="19"/>
                  </a:lnTo>
                  <a:lnTo>
                    <a:pt x="327" y="19"/>
                  </a:lnTo>
                  <a:lnTo>
                    <a:pt x="327" y="33"/>
                  </a:lnTo>
                  <a:lnTo>
                    <a:pt x="327" y="35"/>
                  </a:lnTo>
                  <a:lnTo>
                    <a:pt x="325" y="37"/>
                  </a:lnTo>
                  <a:lnTo>
                    <a:pt x="323" y="39"/>
                  </a:lnTo>
                  <a:lnTo>
                    <a:pt x="320" y="39"/>
                  </a:lnTo>
                  <a:lnTo>
                    <a:pt x="318" y="39"/>
                  </a:lnTo>
                  <a:lnTo>
                    <a:pt x="317" y="39"/>
                  </a:lnTo>
                  <a:lnTo>
                    <a:pt x="314" y="36"/>
                  </a:lnTo>
                  <a:lnTo>
                    <a:pt x="314" y="35"/>
                  </a:lnTo>
                  <a:lnTo>
                    <a:pt x="314" y="33"/>
                  </a:lnTo>
                  <a:lnTo>
                    <a:pt x="314" y="30"/>
                  </a:lnTo>
                  <a:lnTo>
                    <a:pt x="315" y="28"/>
                  </a:lnTo>
                  <a:lnTo>
                    <a:pt x="317" y="26"/>
                  </a:lnTo>
                  <a:lnTo>
                    <a:pt x="320" y="26"/>
                  </a:lnTo>
                  <a:lnTo>
                    <a:pt x="322" y="26"/>
                  </a:lnTo>
                  <a:lnTo>
                    <a:pt x="324" y="26"/>
                  </a:lnTo>
                  <a:lnTo>
                    <a:pt x="326" y="29"/>
                  </a:lnTo>
                  <a:lnTo>
                    <a:pt x="327" y="30"/>
                  </a:lnTo>
                  <a:lnTo>
                    <a:pt x="327" y="33"/>
                  </a:lnTo>
                  <a:lnTo>
                    <a:pt x="327" y="19"/>
                  </a:lnTo>
                  <a:lnTo>
                    <a:pt x="324" y="18"/>
                  </a:lnTo>
                  <a:lnTo>
                    <a:pt x="320" y="18"/>
                  </a:lnTo>
                  <a:lnTo>
                    <a:pt x="318" y="18"/>
                  </a:lnTo>
                  <a:lnTo>
                    <a:pt x="316" y="18"/>
                  </a:lnTo>
                  <a:lnTo>
                    <a:pt x="312" y="20"/>
                  </a:lnTo>
                  <a:lnTo>
                    <a:pt x="310" y="21"/>
                  </a:lnTo>
                  <a:lnTo>
                    <a:pt x="307" y="23"/>
                  </a:lnTo>
                  <a:lnTo>
                    <a:pt x="306" y="25"/>
                  </a:lnTo>
                  <a:lnTo>
                    <a:pt x="304" y="29"/>
                  </a:lnTo>
                  <a:lnTo>
                    <a:pt x="304" y="30"/>
                  </a:lnTo>
                  <a:lnTo>
                    <a:pt x="304" y="35"/>
                  </a:lnTo>
                  <a:lnTo>
                    <a:pt x="304" y="36"/>
                  </a:lnTo>
                  <a:lnTo>
                    <a:pt x="304" y="37"/>
                  </a:lnTo>
                  <a:lnTo>
                    <a:pt x="305" y="38"/>
                  </a:lnTo>
                  <a:lnTo>
                    <a:pt x="307" y="42"/>
                  </a:lnTo>
                  <a:lnTo>
                    <a:pt x="304" y="46"/>
                  </a:lnTo>
                  <a:lnTo>
                    <a:pt x="303" y="51"/>
                  </a:lnTo>
                  <a:lnTo>
                    <a:pt x="304" y="55"/>
                  </a:lnTo>
                  <a:lnTo>
                    <a:pt x="307" y="57"/>
                  </a:lnTo>
                  <a:lnTo>
                    <a:pt x="304" y="60"/>
                  </a:lnTo>
                  <a:lnTo>
                    <a:pt x="303" y="62"/>
                  </a:lnTo>
                  <a:lnTo>
                    <a:pt x="302" y="65"/>
                  </a:lnTo>
                  <a:lnTo>
                    <a:pt x="301" y="66"/>
                  </a:lnTo>
                  <a:lnTo>
                    <a:pt x="301" y="68"/>
                  </a:lnTo>
                  <a:lnTo>
                    <a:pt x="302" y="72"/>
                  </a:lnTo>
                  <a:lnTo>
                    <a:pt x="306" y="75"/>
                  </a:lnTo>
                  <a:lnTo>
                    <a:pt x="307" y="76"/>
                  </a:lnTo>
                  <a:lnTo>
                    <a:pt x="309" y="77"/>
                  </a:lnTo>
                  <a:lnTo>
                    <a:pt x="314" y="78"/>
                  </a:lnTo>
                  <a:lnTo>
                    <a:pt x="317" y="78"/>
                  </a:lnTo>
                  <a:lnTo>
                    <a:pt x="324" y="78"/>
                  </a:lnTo>
                  <a:lnTo>
                    <a:pt x="327" y="78"/>
                  </a:lnTo>
                  <a:lnTo>
                    <a:pt x="332" y="76"/>
                  </a:lnTo>
                  <a:lnTo>
                    <a:pt x="334" y="75"/>
                  </a:lnTo>
                  <a:lnTo>
                    <a:pt x="336" y="74"/>
                  </a:lnTo>
                  <a:lnTo>
                    <a:pt x="339" y="70"/>
                  </a:lnTo>
                  <a:lnTo>
                    <a:pt x="340" y="69"/>
                  </a:lnTo>
                  <a:lnTo>
                    <a:pt x="341" y="68"/>
                  </a:lnTo>
                  <a:lnTo>
                    <a:pt x="341" y="67"/>
                  </a:lnTo>
                  <a:lnTo>
                    <a:pt x="341" y="61"/>
                  </a:lnTo>
                  <a:lnTo>
                    <a:pt x="340" y="60"/>
                  </a:lnTo>
                  <a:lnTo>
                    <a:pt x="340" y="59"/>
                  </a:lnTo>
                  <a:lnTo>
                    <a:pt x="337" y="56"/>
                  </a:lnTo>
                  <a:lnTo>
                    <a:pt x="333" y="53"/>
                  </a:lnTo>
                  <a:lnTo>
                    <a:pt x="331" y="53"/>
                  </a:lnTo>
                  <a:lnTo>
                    <a:pt x="330" y="52"/>
                  </a:lnTo>
                  <a:lnTo>
                    <a:pt x="330" y="65"/>
                  </a:lnTo>
                  <a:lnTo>
                    <a:pt x="329" y="67"/>
                  </a:lnTo>
                  <a:lnTo>
                    <a:pt x="328" y="69"/>
                  </a:lnTo>
                  <a:lnTo>
                    <a:pt x="325" y="70"/>
                  </a:lnTo>
                  <a:lnTo>
                    <a:pt x="321" y="70"/>
                  </a:lnTo>
                  <a:lnTo>
                    <a:pt x="318" y="70"/>
                  </a:lnTo>
                  <a:lnTo>
                    <a:pt x="316" y="70"/>
                  </a:lnTo>
                  <a:lnTo>
                    <a:pt x="314" y="69"/>
                  </a:lnTo>
                  <a:lnTo>
                    <a:pt x="312" y="66"/>
                  </a:lnTo>
                  <a:lnTo>
                    <a:pt x="312" y="65"/>
                  </a:lnTo>
                  <a:lnTo>
                    <a:pt x="313" y="63"/>
                  </a:lnTo>
                  <a:lnTo>
                    <a:pt x="314" y="62"/>
                  </a:lnTo>
                  <a:lnTo>
                    <a:pt x="316" y="60"/>
                  </a:lnTo>
                  <a:lnTo>
                    <a:pt x="324" y="60"/>
                  </a:lnTo>
                  <a:lnTo>
                    <a:pt x="326" y="60"/>
                  </a:lnTo>
                  <a:lnTo>
                    <a:pt x="327" y="61"/>
                  </a:lnTo>
                  <a:lnTo>
                    <a:pt x="328" y="61"/>
                  </a:lnTo>
                  <a:lnTo>
                    <a:pt x="330" y="65"/>
                  </a:lnTo>
                  <a:lnTo>
                    <a:pt x="330" y="52"/>
                  </a:lnTo>
                  <a:lnTo>
                    <a:pt x="329" y="52"/>
                  </a:lnTo>
                  <a:lnTo>
                    <a:pt x="317" y="52"/>
                  </a:lnTo>
                  <a:lnTo>
                    <a:pt x="314" y="51"/>
                  </a:lnTo>
                  <a:lnTo>
                    <a:pt x="313" y="49"/>
                  </a:lnTo>
                  <a:lnTo>
                    <a:pt x="313" y="47"/>
                  </a:lnTo>
                  <a:lnTo>
                    <a:pt x="314" y="46"/>
                  </a:lnTo>
                  <a:lnTo>
                    <a:pt x="317" y="47"/>
                  </a:lnTo>
                  <a:lnTo>
                    <a:pt x="320" y="47"/>
                  </a:lnTo>
                  <a:lnTo>
                    <a:pt x="323" y="47"/>
                  </a:lnTo>
                  <a:lnTo>
                    <a:pt x="325" y="47"/>
                  </a:lnTo>
                  <a:lnTo>
                    <a:pt x="329" y="46"/>
                  </a:lnTo>
                  <a:lnTo>
                    <a:pt x="331" y="45"/>
                  </a:lnTo>
                  <a:lnTo>
                    <a:pt x="334" y="42"/>
                  </a:lnTo>
                  <a:lnTo>
                    <a:pt x="335" y="41"/>
                  </a:lnTo>
                  <a:lnTo>
                    <a:pt x="336" y="39"/>
                  </a:lnTo>
                  <a:lnTo>
                    <a:pt x="336" y="37"/>
                  </a:lnTo>
                  <a:lnTo>
                    <a:pt x="337" y="37"/>
                  </a:lnTo>
                  <a:lnTo>
                    <a:pt x="337" y="35"/>
                  </a:lnTo>
                  <a:lnTo>
                    <a:pt x="337" y="33"/>
                  </a:lnTo>
                  <a:lnTo>
                    <a:pt x="337" y="30"/>
                  </a:lnTo>
                  <a:lnTo>
                    <a:pt x="335" y="27"/>
                  </a:lnTo>
                  <a:lnTo>
                    <a:pt x="340" y="27"/>
                  </a:lnTo>
                  <a:lnTo>
                    <a:pt x="341" y="26"/>
                  </a:lnTo>
                  <a:lnTo>
                    <a:pt x="341" y="23"/>
                  </a:lnTo>
                  <a:close/>
                  <a:moveTo>
                    <a:pt x="361" y="163"/>
                  </a:moveTo>
                  <a:lnTo>
                    <a:pt x="360" y="162"/>
                  </a:lnTo>
                  <a:lnTo>
                    <a:pt x="360" y="161"/>
                  </a:lnTo>
                  <a:lnTo>
                    <a:pt x="359" y="161"/>
                  </a:lnTo>
                  <a:lnTo>
                    <a:pt x="338" y="161"/>
                  </a:lnTo>
                  <a:lnTo>
                    <a:pt x="338" y="144"/>
                  </a:lnTo>
                  <a:lnTo>
                    <a:pt x="356" y="144"/>
                  </a:lnTo>
                  <a:lnTo>
                    <a:pt x="357" y="143"/>
                  </a:lnTo>
                  <a:lnTo>
                    <a:pt x="357" y="142"/>
                  </a:lnTo>
                  <a:lnTo>
                    <a:pt x="357" y="138"/>
                  </a:lnTo>
                  <a:lnTo>
                    <a:pt x="357" y="136"/>
                  </a:lnTo>
                  <a:lnTo>
                    <a:pt x="356" y="136"/>
                  </a:lnTo>
                  <a:lnTo>
                    <a:pt x="356" y="135"/>
                  </a:lnTo>
                  <a:lnTo>
                    <a:pt x="338" y="135"/>
                  </a:lnTo>
                  <a:lnTo>
                    <a:pt x="338" y="121"/>
                  </a:lnTo>
                  <a:lnTo>
                    <a:pt x="359" y="121"/>
                  </a:lnTo>
                  <a:lnTo>
                    <a:pt x="360" y="121"/>
                  </a:lnTo>
                  <a:lnTo>
                    <a:pt x="360" y="120"/>
                  </a:lnTo>
                  <a:lnTo>
                    <a:pt x="360" y="119"/>
                  </a:lnTo>
                  <a:lnTo>
                    <a:pt x="360" y="114"/>
                  </a:lnTo>
                  <a:lnTo>
                    <a:pt x="360" y="113"/>
                  </a:lnTo>
                  <a:lnTo>
                    <a:pt x="360" y="112"/>
                  </a:lnTo>
                  <a:lnTo>
                    <a:pt x="359" y="112"/>
                  </a:lnTo>
                  <a:lnTo>
                    <a:pt x="330" y="112"/>
                  </a:lnTo>
                  <a:lnTo>
                    <a:pt x="328" y="113"/>
                  </a:lnTo>
                  <a:lnTo>
                    <a:pt x="327" y="116"/>
                  </a:lnTo>
                  <a:lnTo>
                    <a:pt x="327" y="166"/>
                  </a:lnTo>
                  <a:lnTo>
                    <a:pt x="328" y="169"/>
                  </a:lnTo>
                  <a:lnTo>
                    <a:pt x="330" y="170"/>
                  </a:lnTo>
                  <a:lnTo>
                    <a:pt x="359" y="170"/>
                  </a:lnTo>
                  <a:lnTo>
                    <a:pt x="360" y="170"/>
                  </a:lnTo>
                  <a:lnTo>
                    <a:pt x="360" y="169"/>
                  </a:lnTo>
                  <a:lnTo>
                    <a:pt x="361" y="167"/>
                  </a:lnTo>
                  <a:lnTo>
                    <a:pt x="361" y="163"/>
                  </a:lnTo>
                  <a:close/>
                  <a:moveTo>
                    <a:pt x="402" y="43"/>
                  </a:moveTo>
                  <a:lnTo>
                    <a:pt x="402" y="30"/>
                  </a:lnTo>
                  <a:lnTo>
                    <a:pt x="402" y="29"/>
                  </a:lnTo>
                  <a:lnTo>
                    <a:pt x="401" y="26"/>
                  </a:lnTo>
                  <a:lnTo>
                    <a:pt x="400" y="25"/>
                  </a:lnTo>
                  <a:lnTo>
                    <a:pt x="399" y="23"/>
                  </a:lnTo>
                  <a:lnTo>
                    <a:pt x="396" y="20"/>
                  </a:lnTo>
                  <a:lnTo>
                    <a:pt x="395" y="19"/>
                  </a:lnTo>
                  <a:lnTo>
                    <a:pt x="390" y="18"/>
                  </a:lnTo>
                  <a:lnTo>
                    <a:pt x="388" y="18"/>
                  </a:lnTo>
                  <a:lnTo>
                    <a:pt x="384" y="18"/>
                  </a:lnTo>
                  <a:lnTo>
                    <a:pt x="379" y="18"/>
                  </a:lnTo>
                  <a:lnTo>
                    <a:pt x="375" y="19"/>
                  </a:lnTo>
                  <a:lnTo>
                    <a:pt x="371" y="21"/>
                  </a:lnTo>
                  <a:lnTo>
                    <a:pt x="369" y="22"/>
                  </a:lnTo>
                  <a:lnTo>
                    <a:pt x="368" y="24"/>
                  </a:lnTo>
                  <a:lnTo>
                    <a:pt x="368" y="28"/>
                  </a:lnTo>
                  <a:lnTo>
                    <a:pt x="368" y="29"/>
                  </a:lnTo>
                  <a:lnTo>
                    <a:pt x="369" y="30"/>
                  </a:lnTo>
                  <a:lnTo>
                    <a:pt x="370" y="30"/>
                  </a:lnTo>
                  <a:lnTo>
                    <a:pt x="372" y="30"/>
                  </a:lnTo>
                  <a:lnTo>
                    <a:pt x="375" y="28"/>
                  </a:lnTo>
                  <a:lnTo>
                    <a:pt x="378" y="27"/>
                  </a:lnTo>
                  <a:lnTo>
                    <a:pt x="380" y="27"/>
                  </a:lnTo>
                  <a:lnTo>
                    <a:pt x="382" y="26"/>
                  </a:lnTo>
                  <a:lnTo>
                    <a:pt x="383" y="26"/>
                  </a:lnTo>
                  <a:lnTo>
                    <a:pt x="387" y="27"/>
                  </a:lnTo>
                  <a:lnTo>
                    <a:pt x="389" y="28"/>
                  </a:lnTo>
                  <a:lnTo>
                    <a:pt x="391" y="30"/>
                  </a:lnTo>
                  <a:lnTo>
                    <a:pt x="391" y="31"/>
                  </a:lnTo>
                  <a:lnTo>
                    <a:pt x="391" y="34"/>
                  </a:lnTo>
                  <a:lnTo>
                    <a:pt x="391" y="36"/>
                  </a:lnTo>
                  <a:lnTo>
                    <a:pt x="391" y="43"/>
                  </a:lnTo>
                  <a:lnTo>
                    <a:pt x="391" y="50"/>
                  </a:lnTo>
                  <a:lnTo>
                    <a:pt x="387" y="54"/>
                  </a:lnTo>
                  <a:lnTo>
                    <a:pt x="383" y="55"/>
                  </a:lnTo>
                  <a:lnTo>
                    <a:pt x="381" y="55"/>
                  </a:lnTo>
                  <a:lnTo>
                    <a:pt x="379" y="54"/>
                  </a:lnTo>
                  <a:lnTo>
                    <a:pt x="378" y="54"/>
                  </a:lnTo>
                  <a:lnTo>
                    <a:pt x="377" y="50"/>
                  </a:lnTo>
                  <a:lnTo>
                    <a:pt x="377" y="47"/>
                  </a:lnTo>
                  <a:lnTo>
                    <a:pt x="379" y="45"/>
                  </a:lnTo>
                  <a:lnTo>
                    <a:pt x="382" y="44"/>
                  </a:lnTo>
                  <a:lnTo>
                    <a:pt x="383" y="44"/>
                  </a:lnTo>
                  <a:lnTo>
                    <a:pt x="385" y="43"/>
                  </a:lnTo>
                  <a:lnTo>
                    <a:pt x="391" y="43"/>
                  </a:lnTo>
                  <a:lnTo>
                    <a:pt x="391" y="36"/>
                  </a:lnTo>
                  <a:lnTo>
                    <a:pt x="384" y="36"/>
                  </a:lnTo>
                  <a:lnTo>
                    <a:pt x="380" y="37"/>
                  </a:lnTo>
                  <a:lnTo>
                    <a:pt x="375" y="38"/>
                  </a:lnTo>
                  <a:lnTo>
                    <a:pt x="373" y="39"/>
                  </a:lnTo>
                  <a:lnTo>
                    <a:pt x="369" y="41"/>
                  </a:lnTo>
                  <a:lnTo>
                    <a:pt x="368" y="42"/>
                  </a:lnTo>
                  <a:lnTo>
                    <a:pt x="366" y="46"/>
                  </a:lnTo>
                  <a:lnTo>
                    <a:pt x="366" y="47"/>
                  </a:lnTo>
                  <a:lnTo>
                    <a:pt x="366" y="52"/>
                  </a:lnTo>
                  <a:lnTo>
                    <a:pt x="366" y="54"/>
                  </a:lnTo>
                  <a:lnTo>
                    <a:pt x="367" y="56"/>
                  </a:lnTo>
                  <a:lnTo>
                    <a:pt x="370" y="60"/>
                  </a:lnTo>
                  <a:lnTo>
                    <a:pt x="371" y="61"/>
                  </a:lnTo>
                  <a:lnTo>
                    <a:pt x="373" y="62"/>
                  </a:lnTo>
                  <a:lnTo>
                    <a:pt x="376" y="63"/>
                  </a:lnTo>
                  <a:lnTo>
                    <a:pt x="378" y="63"/>
                  </a:lnTo>
                  <a:lnTo>
                    <a:pt x="383" y="63"/>
                  </a:lnTo>
                  <a:lnTo>
                    <a:pt x="385" y="62"/>
                  </a:lnTo>
                  <a:lnTo>
                    <a:pt x="389" y="60"/>
                  </a:lnTo>
                  <a:lnTo>
                    <a:pt x="391" y="59"/>
                  </a:lnTo>
                  <a:lnTo>
                    <a:pt x="393" y="57"/>
                  </a:lnTo>
                  <a:lnTo>
                    <a:pt x="393" y="61"/>
                  </a:lnTo>
                  <a:lnTo>
                    <a:pt x="394" y="62"/>
                  </a:lnTo>
                  <a:lnTo>
                    <a:pt x="397" y="62"/>
                  </a:lnTo>
                  <a:lnTo>
                    <a:pt x="400" y="62"/>
                  </a:lnTo>
                  <a:lnTo>
                    <a:pt x="402" y="61"/>
                  </a:lnTo>
                  <a:lnTo>
                    <a:pt x="402" y="57"/>
                  </a:lnTo>
                  <a:lnTo>
                    <a:pt x="402" y="55"/>
                  </a:lnTo>
                  <a:lnTo>
                    <a:pt x="402" y="43"/>
                  </a:lnTo>
                  <a:close/>
                  <a:moveTo>
                    <a:pt x="406" y="128"/>
                  </a:moveTo>
                  <a:lnTo>
                    <a:pt x="406" y="128"/>
                  </a:lnTo>
                  <a:lnTo>
                    <a:pt x="405" y="127"/>
                  </a:lnTo>
                  <a:lnTo>
                    <a:pt x="403" y="127"/>
                  </a:lnTo>
                  <a:lnTo>
                    <a:pt x="400" y="127"/>
                  </a:lnTo>
                  <a:lnTo>
                    <a:pt x="398" y="127"/>
                  </a:lnTo>
                  <a:lnTo>
                    <a:pt x="396" y="127"/>
                  </a:lnTo>
                  <a:lnTo>
                    <a:pt x="395" y="128"/>
                  </a:lnTo>
                  <a:lnTo>
                    <a:pt x="395" y="129"/>
                  </a:lnTo>
                  <a:lnTo>
                    <a:pt x="386" y="158"/>
                  </a:lnTo>
                  <a:lnTo>
                    <a:pt x="385" y="159"/>
                  </a:lnTo>
                  <a:lnTo>
                    <a:pt x="385" y="158"/>
                  </a:lnTo>
                  <a:lnTo>
                    <a:pt x="376" y="129"/>
                  </a:lnTo>
                  <a:lnTo>
                    <a:pt x="376" y="128"/>
                  </a:lnTo>
                  <a:lnTo>
                    <a:pt x="375" y="127"/>
                  </a:lnTo>
                  <a:lnTo>
                    <a:pt x="373" y="127"/>
                  </a:lnTo>
                  <a:lnTo>
                    <a:pt x="370" y="127"/>
                  </a:lnTo>
                  <a:lnTo>
                    <a:pt x="367" y="127"/>
                  </a:lnTo>
                  <a:lnTo>
                    <a:pt x="366" y="127"/>
                  </a:lnTo>
                  <a:lnTo>
                    <a:pt x="365" y="128"/>
                  </a:lnTo>
                  <a:lnTo>
                    <a:pt x="365" y="130"/>
                  </a:lnTo>
                  <a:lnTo>
                    <a:pt x="365" y="132"/>
                  </a:lnTo>
                  <a:lnTo>
                    <a:pt x="377" y="168"/>
                  </a:lnTo>
                  <a:lnTo>
                    <a:pt x="378" y="169"/>
                  </a:lnTo>
                  <a:lnTo>
                    <a:pt x="379" y="170"/>
                  </a:lnTo>
                  <a:lnTo>
                    <a:pt x="381" y="170"/>
                  </a:lnTo>
                  <a:lnTo>
                    <a:pt x="385" y="170"/>
                  </a:lnTo>
                  <a:lnTo>
                    <a:pt x="389" y="170"/>
                  </a:lnTo>
                  <a:lnTo>
                    <a:pt x="391" y="170"/>
                  </a:lnTo>
                  <a:lnTo>
                    <a:pt x="393" y="169"/>
                  </a:lnTo>
                  <a:lnTo>
                    <a:pt x="393" y="168"/>
                  </a:lnTo>
                  <a:lnTo>
                    <a:pt x="396" y="159"/>
                  </a:lnTo>
                  <a:lnTo>
                    <a:pt x="405" y="132"/>
                  </a:lnTo>
                  <a:lnTo>
                    <a:pt x="406" y="130"/>
                  </a:lnTo>
                  <a:lnTo>
                    <a:pt x="406" y="129"/>
                  </a:lnTo>
                  <a:lnTo>
                    <a:pt x="406" y="128"/>
                  </a:lnTo>
                  <a:close/>
                  <a:moveTo>
                    <a:pt x="449" y="144"/>
                  </a:moveTo>
                  <a:lnTo>
                    <a:pt x="449" y="142"/>
                  </a:lnTo>
                  <a:lnTo>
                    <a:pt x="449" y="140"/>
                  </a:lnTo>
                  <a:lnTo>
                    <a:pt x="447" y="135"/>
                  </a:lnTo>
                  <a:lnTo>
                    <a:pt x="447" y="134"/>
                  </a:lnTo>
                  <a:lnTo>
                    <a:pt x="446" y="133"/>
                  </a:lnTo>
                  <a:lnTo>
                    <a:pt x="443" y="130"/>
                  </a:lnTo>
                  <a:lnTo>
                    <a:pt x="441" y="128"/>
                  </a:lnTo>
                  <a:lnTo>
                    <a:pt x="438" y="127"/>
                  </a:lnTo>
                  <a:lnTo>
                    <a:pt x="438" y="144"/>
                  </a:lnTo>
                  <a:lnTo>
                    <a:pt x="422" y="144"/>
                  </a:lnTo>
                  <a:lnTo>
                    <a:pt x="422" y="140"/>
                  </a:lnTo>
                  <a:lnTo>
                    <a:pt x="424" y="137"/>
                  </a:lnTo>
                  <a:lnTo>
                    <a:pt x="426" y="135"/>
                  </a:lnTo>
                  <a:lnTo>
                    <a:pt x="430" y="134"/>
                  </a:lnTo>
                  <a:lnTo>
                    <a:pt x="433" y="134"/>
                  </a:lnTo>
                  <a:lnTo>
                    <a:pt x="435" y="135"/>
                  </a:lnTo>
                  <a:lnTo>
                    <a:pt x="438" y="138"/>
                  </a:lnTo>
                  <a:lnTo>
                    <a:pt x="438" y="140"/>
                  </a:lnTo>
                  <a:lnTo>
                    <a:pt x="438" y="144"/>
                  </a:lnTo>
                  <a:lnTo>
                    <a:pt x="438" y="127"/>
                  </a:lnTo>
                  <a:lnTo>
                    <a:pt x="437" y="126"/>
                  </a:lnTo>
                  <a:lnTo>
                    <a:pt x="434" y="126"/>
                  </a:lnTo>
                  <a:lnTo>
                    <a:pt x="427" y="126"/>
                  </a:lnTo>
                  <a:lnTo>
                    <a:pt x="424" y="126"/>
                  </a:lnTo>
                  <a:lnTo>
                    <a:pt x="419" y="128"/>
                  </a:lnTo>
                  <a:lnTo>
                    <a:pt x="417" y="130"/>
                  </a:lnTo>
                  <a:lnTo>
                    <a:pt x="414" y="134"/>
                  </a:lnTo>
                  <a:lnTo>
                    <a:pt x="412" y="136"/>
                  </a:lnTo>
                  <a:lnTo>
                    <a:pt x="411" y="142"/>
                  </a:lnTo>
                  <a:lnTo>
                    <a:pt x="410" y="144"/>
                  </a:lnTo>
                  <a:lnTo>
                    <a:pt x="410" y="152"/>
                  </a:lnTo>
                  <a:lnTo>
                    <a:pt x="411" y="156"/>
                  </a:lnTo>
                  <a:lnTo>
                    <a:pt x="412" y="161"/>
                  </a:lnTo>
                  <a:lnTo>
                    <a:pt x="414" y="164"/>
                  </a:lnTo>
                  <a:lnTo>
                    <a:pt x="417" y="167"/>
                  </a:lnTo>
                  <a:lnTo>
                    <a:pt x="419" y="169"/>
                  </a:lnTo>
                  <a:lnTo>
                    <a:pt x="425" y="170"/>
                  </a:lnTo>
                  <a:lnTo>
                    <a:pt x="428" y="171"/>
                  </a:lnTo>
                  <a:lnTo>
                    <a:pt x="433" y="171"/>
                  </a:lnTo>
                  <a:lnTo>
                    <a:pt x="435" y="171"/>
                  </a:lnTo>
                  <a:lnTo>
                    <a:pt x="437" y="170"/>
                  </a:lnTo>
                  <a:lnTo>
                    <a:pt x="442" y="170"/>
                  </a:lnTo>
                  <a:lnTo>
                    <a:pt x="445" y="168"/>
                  </a:lnTo>
                  <a:lnTo>
                    <a:pt x="446" y="168"/>
                  </a:lnTo>
                  <a:lnTo>
                    <a:pt x="447" y="167"/>
                  </a:lnTo>
                  <a:lnTo>
                    <a:pt x="447" y="166"/>
                  </a:lnTo>
                  <a:lnTo>
                    <a:pt x="447" y="162"/>
                  </a:lnTo>
                  <a:lnTo>
                    <a:pt x="447" y="161"/>
                  </a:lnTo>
                  <a:lnTo>
                    <a:pt x="447" y="160"/>
                  </a:lnTo>
                  <a:lnTo>
                    <a:pt x="446" y="160"/>
                  </a:lnTo>
                  <a:lnTo>
                    <a:pt x="444" y="160"/>
                  </a:lnTo>
                  <a:lnTo>
                    <a:pt x="441" y="161"/>
                  </a:lnTo>
                  <a:lnTo>
                    <a:pt x="438" y="162"/>
                  </a:lnTo>
                  <a:lnTo>
                    <a:pt x="436" y="162"/>
                  </a:lnTo>
                  <a:lnTo>
                    <a:pt x="434" y="162"/>
                  </a:lnTo>
                  <a:lnTo>
                    <a:pt x="430" y="162"/>
                  </a:lnTo>
                  <a:lnTo>
                    <a:pt x="429" y="162"/>
                  </a:lnTo>
                  <a:lnTo>
                    <a:pt x="427" y="162"/>
                  </a:lnTo>
                  <a:lnTo>
                    <a:pt x="424" y="159"/>
                  </a:lnTo>
                  <a:lnTo>
                    <a:pt x="422" y="156"/>
                  </a:lnTo>
                  <a:lnTo>
                    <a:pt x="422" y="151"/>
                  </a:lnTo>
                  <a:lnTo>
                    <a:pt x="446" y="151"/>
                  </a:lnTo>
                  <a:lnTo>
                    <a:pt x="448" y="150"/>
                  </a:lnTo>
                  <a:lnTo>
                    <a:pt x="449" y="147"/>
                  </a:lnTo>
                  <a:lnTo>
                    <a:pt x="449" y="144"/>
                  </a:lnTo>
                  <a:close/>
                  <a:moveTo>
                    <a:pt x="449" y="60"/>
                  </a:moveTo>
                  <a:lnTo>
                    <a:pt x="449" y="32"/>
                  </a:lnTo>
                  <a:lnTo>
                    <a:pt x="449" y="30"/>
                  </a:lnTo>
                  <a:lnTo>
                    <a:pt x="449" y="28"/>
                  </a:lnTo>
                  <a:lnTo>
                    <a:pt x="448" y="26"/>
                  </a:lnTo>
                  <a:lnTo>
                    <a:pt x="448" y="25"/>
                  </a:lnTo>
                  <a:lnTo>
                    <a:pt x="447" y="24"/>
                  </a:lnTo>
                  <a:lnTo>
                    <a:pt x="445" y="21"/>
                  </a:lnTo>
                  <a:lnTo>
                    <a:pt x="444" y="20"/>
                  </a:lnTo>
                  <a:lnTo>
                    <a:pt x="440" y="18"/>
                  </a:lnTo>
                  <a:lnTo>
                    <a:pt x="438" y="18"/>
                  </a:lnTo>
                  <a:lnTo>
                    <a:pt x="432" y="18"/>
                  </a:lnTo>
                  <a:lnTo>
                    <a:pt x="430" y="19"/>
                  </a:lnTo>
                  <a:lnTo>
                    <a:pt x="425" y="21"/>
                  </a:lnTo>
                  <a:lnTo>
                    <a:pt x="423" y="23"/>
                  </a:lnTo>
                  <a:lnTo>
                    <a:pt x="421" y="25"/>
                  </a:lnTo>
                  <a:lnTo>
                    <a:pt x="421" y="20"/>
                  </a:lnTo>
                  <a:lnTo>
                    <a:pt x="420" y="19"/>
                  </a:lnTo>
                  <a:lnTo>
                    <a:pt x="419" y="19"/>
                  </a:lnTo>
                  <a:lnTo>
                    <a:pt x="416" y="19"/>
                  </a:lnTo>
                  <a:lnTo>
                    <a:pt x="414" y="19"/>
                  </a:lnTo>
                  <a:lnTo>
                    <a:pt x="412" y="19"/>
                  </a:lnTo>
                  <a:lnTo>
                    <a:pt x="412" y="20"/>
                  </a:lnTo>
                  <a:lnTo>
                    <a:pt x="411" y="20"/>
                  </a:lnTo>
                  <a:lnTo>
                    <a:pt x="411" y="60"/>
                  </a:lnTo>
                  <a:lnTo>
                    <a:pt x="412" y="61"/>
                  </a:lnTo>
                  <a:lnTo>
                    <a:pt x="413" y="62"/>
                  </a:lnTo>
                  <a:lnTo>
                    <a:pt x="414" y="62"/>
                  </a:lnTo>
                  <a:lnTo>
                    <a:pt x="417" y="62"/>
                  </a:lnTo>
                  <a:lnTo>
                    <a:pt x="420" y="62"/>
                  </a:lnTo>
                  <a:lnTo>
                    <a:pt x="421" y="62"/>
                  </a:lnTo>
                  <a:lnTo>
                    <a:pt x="422" y="61"/>
                  </a:lnTo>
                  <a:lnTo>
                    <a:pt x="423" y="60"/>
                  </a:lnTo>
                  <a:lnTo>
                    <a:pt x="423" y="34"/>
                  </a:lnTo>
                  <a:lnTo>
                    <a:pt x="424" y="32"/>
                  </a:lnTo>
                  <a:lnTo>
                    <a:pt x="426" y="30"/>
                  </a:lnTo>
                  <a:lnTo>
                    <a:pt x="427" y="29"/>
                  </a:lnTo>
                  <a:lnTo>
                    <a:pt x="432" y="28"/>
                  </a:lnTo>
                  <a:lnTo>
                    <a:pt x="434" y="28"/>
                  </a:lnTo>
                  <a:lnTo>
                    <a:pt x="437" y="30"/>
                  </a:lnTo>
                  <a:lnTo>
                    <a:pt x="438" y="33"/>
                  </a:lnTo>
                  <a:lnTo>
                    <a:pt x="438" y="34"/>
                  </a:lnTo>
                  <a:lnTo>
                    <a:pt x="438" y="60"/>
                  </a:lnTo>
                  <a:lnTo>
                    <a:pt x="438" y="61"/>
                  </a:lnTo>
                  <a:lnTo>
                    <a:pt x="439" y="62"/>
                  </a:lnTo>
                  <a:lnTo>
                    <a:pt x="441" y="62"/>
                  </a:lnTo>
                  <a:lnTo>
                    <a:pt x="444" y="62"/>
                  </a:lnTo>
                  <a:lnTo>
                    <a:pt x="447" y="62"/>
                  </a:lnTo>
                  <a:lnTo>
                    <a:pt x="448" y="62"/>
                  </a:lnTo>
                  <a:lnTo>
                    <a:pt x="449" y="61"/>
                  </a:lnTo>
                  <a:lnTo>
                    <a:pt x="449" y="60"/>
                  </a:lnTo>
                  <a:close/>
                  <a:moveTo>
                    <a:pt x="497" y="2"/>
                  </a:moveTo>
                  <a:lnTo>
                    <a:pt x="497" y="1"/>
                  </a:lnTo>
                  <a:lnTo>
                    <a:pt x="496" y="0"/>
                  </a:lnTo>
                  <a:lnTo>
                    <a:pt x="494" y="0"/>
                  </a:lnTo>
                  <a:lnTo>
                    <a:pt x="492" y="0"/>
                  </a:lnTo>
                  <a:lnTo>
                    <a:pt x="489" y="0"/>
                  </a:lnTo>
                  <a:lnTo>
                    <a:pt x="487" y="0"/>
                  </a:lnTo>
                  <a:lnTo>
                    <a:pt x="486" y="1"/>
                  </a:lnTo>
                  <a:lnTo>
                    <a:pt x="486" y="2"/>
                  </a:lnTo>
                  <a:lnTo>
                    <a:pt x="486" y="23"/>
                  </a:lnTo>
                  <a:lnTo>
                    <a:pt x="486" y="34"/>
                  </a:lnTo>
                  <a:lnTo>
                    <a:pt x="486" y="47"/>
                  </a:lnTo>
                  <a:lnTo>
                    <a:pt x="483" y="50"/>
                  </a:lnTo>
                  <a:lnTo>
                    <a:pt x="481" y="52"/>
                  </a:lnTo>
                  <a:lnTo>
                    <a:pt x="479" y="53"/>
                  </a:lnTo>
                  <a:lnTo>
                    <a:pt x="477" y="53"/>
                  </a:lnTo>
                  <a:lnTo>
                    <a:pt x="473" y="52"/>
                  </a:lnTo>
                  <a:lnTo>
                    <a:pt x="470" y="49"/>
                  </a:lnTo>
                  <a:lnTo>
                    <a:pt x="469" y="45"/>
                  </a:lnTo>
                  <a:lnTo>
                    <a:pt x="469" y="40"/>
                  </a:lnTo>
                  <a:lnTo>
                    <a:pt x="469" y="36"/>
                  </a:lnTo>
                  <a:lnTo>
                    <a:pt x="470" y="31"/>
                  </a:lnTo>
                  <a:lnTo>
                    <a:pt x="473" y="29"/>
                  </a:lnTo>
                  <a:lnTo>
                    <a:pt x="477" y="27"/>
                  </a:lnTo>
                  <a:lnTo>
                    <a:pt x="481" y="29"/>
                  </a:lnTo>
                  <a:lnTo>
                    <a:pt x="483" y="30"/>
                  </a:lnTo>
                  <a:lnTo>
                    <a:pt x="484" y="32"/>
                  </a:lnTo>
                  <a:lnTo>
                    <a:pt x="486" y="34"/>
                  </a:lnTo>
                  <a:lnTo>
                    <a:pt x="486" y="23"/>
                  </a:lnTo>
                  <a:lnTo>
                    <a:pt x="484" y="22"/>
                  </a:lnTo>
                  <a:lnTo>
                    <a:pt x="482" y="20"/>
                  </a:lnTo>
                  <a:lnTo>
                    <a:pt x="479" y="18"/>
                  </a:lnTo>
                  <a:lnTo>
                    <a:pt x="477" y="18"/>
                  </a:lnTo>
                  <a:lnTo>
                    <a:pt x="472" y="18"/>
                  </a:lnTo>
                  <a:lnTo>
                    <a:pt x="469" y="18"/>
                  </a:lnTo>
                  <a:lnTo>
                    <a:pt x="465" y="21"/>
                  </a:lnTo>
                  <a:lnTo>
                    <a:pt x="463" y="22"/>
                  </a:lnTo>
                  <a:lnTo>
                    <a:pt x="460" y="26"/>
                  </a:lnTo>
                  <a:lnTo>
                    <a:pt x="459" y="29"/>
                  </a:lnTo>
                  <a:lnTo>
                    <a:pt x="457" y="34"/>
                  </a:lnTo>
                  <a:lnTo>
                    <a:pt x="457" y="36"/>
                  </a:lnTo>
                  <a:lnTo>
                    <a:pt x="457" y="45"/>
                  </a:lnTo>
                  <a:lnTo>
                    <a:pt x="457" y="47"/>
                  </a:lnTo>
                  <a:lnTo>
                    <a:pt x="459" y="52"/>
                  </a:lnTo>
                  <a:lnTo>
                    <a:pt x="460" y="54"/>
                  </a:lnTo>
                  <a:lnTo>
                    <a:pt x="462" y="58"/>
                  </a:lnTo>
                  <a:lnTo>
                    <a:pt x="464" y="60"/>
                  </a:lnTo>
                  <a:lnTo>
                    <a:pt x="468" y="62"/>
                  </a:lnTo>
                  <a:lnTo>
                    <a:pt x="471" y="63"/>
                  </a:lnTo>
                  <a:lnTo>
                    <a:pt x="476" y="63"/>
                  </a:lnTo>
                  <a:lnTo>
                    <a:pt x="479" y="62"/>
                  </a:lnTo>
                  <a:lnTo>
                    <a:pt x="483" y="60"/>
                  </a:lnTo>
                  <a:lnTo>
                    <a:pt x="486" y="58"/>
                  </a:lnTo>
                  <a:lnTo>
                    <a:pt x="488" y="56"/>
                  </a:lnTo>
                  <a:lnTo>
                    <a:pt x="488" y="60"/>
                  </a:lnTo>
                  <a:lnTo>
                    <a:pt x="488" y="61"/>
                  </a:lnTo>
                  <a:lnTo>
                    <a:pt x="489" y="62"/>
                  </a:lnTo>
                  <a:lnTo>
                    <a:pt x="490" y="62"/>
                  </a:lnTo>
                  <a:lnTo>
                    <a:pt x="493" y="62"/>
                  </a:lnTo>
                  <a:lnTo>
                    <a:pt x="495" y="62"/>
                  </a:lnTo>
                  <a:lnTo>
                    <a:pt x="496" y="62"/>
                  </a:lnTo>
                  <a:lnTo>
                    <a:pt x="497" y="61"/>
                  </a:lnTo>
                  <a:lnTo>
                    <a:pt x="497" y="60"/>
                  </a:lnTo>
                  <a:lnTo>
                    <a:pt x="497" y="56"/>
                  </a:lnTo>
                  <a:lnTo>
                    <a:pt x="497" y="53"/>
                  </a:lnTo>
                  <a:lnTo>
                    <a:pt x="497" y="27"/>
                  </a:lnTo>
                  <a:lnTo>
                    <a:pt x="497" y="23"/>
                  </a:lnTo>
                  <a:lnTo>
                    <a:pt x="497" y="2"/>
                  </a:lnTo>
                  <a:close/>
                  <a:moveTo>
                    <a:pt x="498" y="168"/>
                  </a:moveTo>
                  <a:lnTo>
                    <a:pt x="498" y="140"/>
                  </a:lnTo>
                  <a:lnTo>
                    <a:pt x="498" y="138"/>
                  </a:lnTo>
                  <a:lnTo>
                    <a:pt x="498" y="136"/>
                  </a:lnTo>
                  <a:lnTo>
                    <a:pt x="497" y="134"/>
                  </a:lnTo>
                  <a:lnTo>
                    <a:pt x="497" y="133"/>
                  </a:lnTo>
                  <a:lnTo>
                    <a:pt x="496" y="132"/>
                  </a:lnTo>
                  <a:lnTo>
                    <a:pt x="494" y="129"/>
                  </a:lnTo>
                  <a:lnTo>
                    <a:pt x="493" y="128"/>
                  </a:lnTo>
                  <a:lnTo>
                    <a:pt x="489" y="126"/>
                  </a:lnTo>
                  <a:lnTo>
                    <a:pt x="487" y="126"/>
                  </a:lnTo>
                  <a:lnTo>
                    <a:pt x="481" y="126"/>
                  </a:lnTo>
                  <a:lnTo>
                    <a:pt x="479" y="126"/>
                  </a:lnTo>
                  <a:lnTo>
                    <a:pt x="474" y="129"/>
                  </a:lnTo>
                  <a:lnTo>
                    <a:pt x="472" y="131"/>
                  </a:lnTo>
                  <a:lnTo>
                    <a:pt x="470" y="133"/>
                  </a:lnTo>
                  <a:lnTo>
                    <a:pt x="470" y="128"/>
                  </a:lnTo>
                  <a:lnTo>
                    <a:pt x="469" y="127"/>
                  </a:lnTo>
                  <a:lnTo>
                    <a:pt x="468" y="127"/>
                  </a:lnTo>
                  <a:lnTo>
                    <a:pt x="465" y="127"/>
                  </a:lnTo>
                  <a:lnTo>
                    <a:pt x="463" y="127"/>
                  </a:lnTo>
                  <a:lnTo>
                    <a:pt x="461" y="127"/>
                  </a:lnTo>
                  <a:lnTo>
                    <a:pt x="461" y="128"/>
                  </a:lnTo>
                  <a:lnTo>
                    <a:pt x="460" y="128"/>
                  </a:lnTo>
                  <a:lnTo>
                    <a:pt x="460" y="168"/>
                  </a:lnTo>
                  <a:lnTo>
                    <a:pt x="461" y="169"/>
                  </a:lnTo>
                  <a:lnTo>
                    <a:pt x="462" y="170"/>
                  </a:lnTo>
                  <a:lnTo>
                    <a:pt x="463" y="170"/>
                  </a:lnTo>
                  <a:lnTo>
                    <a:pt x="466" y="170"/>
                  </a:lnTo>
                  <a:lnTo>
                    <a:pt x="469" y="170"/>
                  </a:lnTo>
                  <a:lnTo>
                    <a:pt x="470" y="170"/>
                  </a:lnTo>
                  <a:lnTo>
                    <a:pt x="471" y="169"/>
                  </a:lnTo>
                  <a:lnTo>
                    <a:pt x="472" y="168"/>
                  </a:lnTo>
                  <a:lnTo>
                    <a:pt x="472" y="142"/>
                  </a:lnTo>
                  <a:lnTo>
                    <a:pt x="473" y="140"/>
                  </a:lnTo>
                  <a:lnTo>
                    <a:pt x="475" y="138"/>
                  </a:lnTo>
                  <a:lnTo>
                    <a:pt x="476" y="137"/>
                  </a:lnTo>
                  <a:lnTo>
                    <a:pt x="481" y="136"/>
                  </a:lnTo>
                  <a:lnTo>
                    <a:pt x="483" y="136"/>
                  </a:lnTo>
                  <a:lnTo>
                    <a:pt x="486" y="138"/>
                  </a:lnTo>
                  <a:lnTo>
                    <a:pt x="487" y="141"/>
                  </a:lnTo>
                  <a:lnTo>
                    <a:pt x="487" y="142"/>
                  </a:lnTo>
                  <a:lnTo>
                    <a:pt x="487" y="168"/>
                  </a:lnTo>
                  <a:lnTo>
                    <a:pt x="487" y="169"/>
                  </a:lnTo>
                  <a:lnTo>
                    <a:pt x="488" y="170"/>
                  </a:lnTo>
                  <a:lnTo>
                    <a:pt x="490" y="170"/>
                  </a:lnTo>
                  <a:lnTo>
                    <a:pt x="493" y="170"/>
                  </a:lnTo>
                  <a:lnTo>
                    <a:pt x="496" y="170"/>
                  </a:lnTo>
                  <a:lnTo>
                    <a:pt x="497" y="170"/>
                  </a:lnTo>
                  <a:lnTo>
                    <a:pt x="498" y="169"/>
                  </a:lnTo>
                  <a:lnTo>
                    <a:pt x="498" y="168"/>
                  </a:lnTo>
                  <a:close/>
                  <a:moveTo>
                    <a:pt x="532" y="131"/>
                  </a:moveTo>
                  <a:lnTo>
                    <a:pt x="532" y="129"/>
                  </a:lnTo>
                  <a:lnTo>
                    <a:pt x="532" y="128"/>
                  </a:lnTo>
                  <a:lnTo>
                    <a:pt x="531" y="127"/>
                  </a:lnTo>
                  <a:lnTo>
                    <a:pt x="530" y="127"/>
                  </a:lnTo>
                  <a:lnTo>
                    <a:pt x="522" y="127"/>
                  </a:lnTo>
                  <a:lnTo>
                    <a:pt x="522" y="118"/>
                  </a:lnTo>
                  <a:lnTo>
                    <a:pt x="521" y="117"/>
                  </a:lnTo>
                  <a:lnTo>
                    <a:pt x="520" y="117"/>
                  </a:lnTo>
                  <a:lnTo>
                    <a:pt x="519" y="116"/>
                  </a:lnTo>
                  <a:lnTo>
                    <a:pt x="516" y="116"/>
                  </a:lnTo>
                  <a:lnTo>
                    <a:pt x="513" y="116"/>
                  </a:lnTo>
                  <a:lnTo>
                    <a:pt x="511" y="117"/>
                  </a:lnTo>
                  <a:lnTo>
                    <a:pt x="510" y="118"/>
                  </a:lnTo>
                  <a:lnTo>
                    <a:pt x="510" y="127"/>
                  </a:lnTo>
                  <a:lnTo>
                    <a:pt x="506" y="127"/>
                  </a:lnTo>
                  <a:lnTo>
                    <a:pt x="505" y="127"/>
                  </a:lnTo>
                  <a:lnTo>
                    <a:pt x="504" y="128"/>
                  </a:lnTo>
                  <a:lnTo>
                    <a:pt x="504" y="129"/>
                  </a:lnTo>
                  <a:lnTo>
                    <a:pt x="504" y="131"/>
                  </a:lnTo>
                  <a:lnTo>
                    <a:pt x="504" y="135"/>
                  </a:lnTo>
                  <a:lnTo>
                    <a:pt x="506" y="136"/>
                  </a:lnTo>
                  <a:lnTo>
                    <a:pt x="510" y="136"/>
                  </a:lnTo>
                  <a:lnTo>
                    <a:pt x="510" y="160"/>
                  </a:lnTo>
                  <a:lnTo>
                    <a:pt x="511" y="161"/>
                  </a:lnTo>
                  <a:lnTo>
                    <a:pt x="512" y="165"/>
                  </a:lnTo>
                  <a:lnTo>
                    <a:pt x="512" y="166"/>
                  </a:lnTo>
                  <a:lnTo>
                    <a:pt x="513" y="167"/>
                  </a:lnTo>
                  <a:lnTo>
                    <a:pt x="518" y="170"/>
                  </a:lnTo>
                  <a:lnTo>
                    <a:pt x="519" y="170"/>
                  </a:lnTo>
                  <a:lnTo>
                    <a:pt x="521" y="171"/>
                  </a:lnTo>
                  <a:lnTo>
                    <a:pt x="523" y="171"/>
                  </a:lnTo>
                  <a:lnTo>
                    <a:pt x="526" y="171"/>
                  </a:lnTo>
                  <a:lnTo>
                    <a:pt x="528" y="170"/>
                  </a:lnTo>
                  <a:lnTo>
                    <a:pt x="530" y="170"/>
                  </a:lnTo>
                  <a:lnTo>
                    <a:pt x="531" y="169"/>
                  </a:lnTo>
                  <a:lnTo>
                    <a:pt x="532" y="167"/>
                  </a:lnTo>
                  <a:lnTo>
                    <a:pt x="532" y="166"/>
                  </a:lnTo>
                  <a:lnTo>
                    <a:pt x="532" y="161"/>
                  </a:lnTo>
                  <a:lnTo>
                    <a:pt x="531" y="160"/>
                  </a:lnTo>
                  <a:lnTo>
                    <a:pt x="530" y="160"/>
                  </a:lnTo>
                  <a:lnTo>
                    <a:pt x="529" y="161"/>
                  </a:lnTo>
                  <a:lnTo>
                    <a:pt x="528" y="161"/>
                  </a:lnTo>
                  <a:lnTo>
                    <a:pt x="526" y="161"/>
                  </a:lnTo>
                  <a:lnTo>
                    <a:pt x="523" y="160"/>
                  </a:lnTo>
                  <a:lnTo>
                    <a:pt x="522" y="159"/>
                  </a:lnTo>
                  <a:lnTo>
                    <a:pt x="522" y="157"/>
                  </a:lnTo>
                  <a:lnTo>
                    <a:pt x="522" y="136"/>
                  </a:lnTo>
                  <a:lnTo>
                    <a:pt x="530" y="136"/>
                  </a:lnTo>
                  <a:lnTo>
                    <a:pt x="532" y="135"/>
                  </a:lnTo>
                  <a:lnTo>
                    <a:pt x="532" y="131"/>
                  </a:lnTo>
                  <a:close/>
                  <a:moveTo>
                    <a:pt x="565" y="155"/>
                  </a:moveTo>
                  <a:lnTo>
                    <a:pt x="565" y="154"/>
                  </a:lnTo>
                  <a:lnTo>
                    <a:pt x="564" y="152"/>
                  </a:lnTo>
                  <a:lnTo>
                    <a:pt x="562" y="149"/>
                  </a:lnTo>
                  <a:lnTo>
                    <a:pt x="559" y="146"/>
                  </a:lnTo>
                  <a:lnTo>
                    <a:pt x="555" y="145"/>
                  </a:lnTo>
                  <a:lnTo>
                    <a:pt x="552" y="143"/>
                  </a:lnTo>
                  <a:lnTo>
                    <a:pt x="549" y="142"/>
                  </a:lnTo>
                  <a:lnTo>
                    <a:pt x="547" y="140"/>
                  </a:lnTo>
                  <a:lnTo>
                    <a:pt x="546" y="138"/>
                  </a:lnTo>
                  <a:lnTo>
                    <a:pt x="546" y="137"/>
                  </a:lnTo>
                  <a:lnTo>
                    <a:pt x="546" y="136"/>
                  </a:lnTo>
                  <a:lnTo>
                    <a:pt x="547" y="135"/>
                  </a:lnTo>
                  <a:lnTo>
                    <a:pt x="549" y="134"/>
                  </a:lnTo>
                  <a:lnTo>
                    <a:pt x="552" y="134"/>
                  </a:lnTo>
                  <a:lnTo>
                    <a:pt x="555" y="134"/>
                  </a:lnTo>
                  <a:lnTo>
                    <a:pt x="558" y="135"/>
                  </a:lnTo>
                  <a:lnTo>
                    <a:pt x="560" y="136"/>
                  </a:lnTo>
                  <a:lnTo>
                    <a:pt x="562" y="137"/>
                  </a:lnTo>
                  <a:lnTo>
                    <a:pt x="563" y="136"/>
                  </a:lnTo>
                  <a:lnTo>
                    <a:pt x="563" y="135"/>
                  </a:lnTo>
                  <a:lnTo>
                    <a:pt x="563" y="134"/>
                  </a:lnTo>
                  <a:lnTo>
                    <a:pt x="563" y="130"/>
                  </a:lnTo>
                  <a:lnTo>
                    <a:pt x="563" y="129"/>
                  </a:lnTo>
                  <a:lnTo>
                    <a:pt x="562" y="128"/>
                  </a:lnTo>
                  <a:lnTo>
                    <a:pt x="561" y="128"/>
                  </a:lnTo>
                  <a:lnTo>
                    <a:pt x="558" y="127"/>
                  </a:lnTo>
                  <a:lnTo>
                    <a:pt x="555" y="126"/>
                  </a:lnTo>
                  <a:lnTo>
                    <a:pt x="551" y="126"/>
                  </a:lnTo>
                  <a:lnTo>
                    <a:pt x="549" y="126"/>
                  </a:lnTo>
                  <a:lnTo>
                    <a:pt x="547" y="126"/>
                  </a:lnTo>
                  <a:lnTo>
                    <a:pt x="543" y="127"/>
                  </a:lnTo>
                  <a:lnTo>
                    <a:pt x="541" y="128"/>
                  </a:lnTo>
                  <a:lnTo>
                    <a:pt x="539" y="129"/>
                  </a:lnTo>
                  <a:lnTo>
                    <a:pt x="536" y="134"/>
                  </a:lnTo>
                  <a:lnTo>
                    <a:pt x="535" y="135"/>
                  </a:lnTo>
                  <a:lnTo>
                    <a:pt x="535" y="136"/>
                  </a:lnTo>
                  <a:lnTo>
                    <a:pt x="535" y="141"/>
                  </a:lnTo>
                  <a:lnTo>
                    <a:pt x="535" y="142"/>
                  </a:lnTo>
                  <a:lnTo>
                    <a:pt x="536" y="144"/>
                  </a:lnTo>
                  <a:lnTo>
                    <a:pt x="538" y="147"/>
                  </a:lnTo>
                  <a:lnTo>
                    <a:pt x="541" y="149"/>
                  </a:lnTo>
                  <a:lnTo>
                    <a:pt x="545" y="151"/>
                  </a:lnTo>
                  <a:lnTo>
                    <a:pt x="548" y="153"/>
                  </a:lnTo>
                  <a:lnTo>
                    <a:pt x="551" y="154"/>
                  </a:lnTo>
                  <a:lnTo>
                    <a:pt x="554" y="156"/>
                  </a:lnTo>
                  <a:lnTo>
                    <a:pt x="554" y="158"/>
                  </a:lnTo>
                  <a:lnTo>
                    <a:pt x="554" y="160"/>
                  </a:lnTo>
                  <a:lnTo>
                    <a:pt x="553" y="161"/>
                  </a:lnTo>
                  <a:lnTo>
                    <a:pt x="551" y="162"/>
                  </a:lnTo>
                  <a:lnTo>
                    <a:pt x="548" y="163"/>
                  </a:lnTo>
                  <a:lnTo>
                    <a:pt x="544" y="162"/>
                  </a:lnTo>
                  <a:lnTo>
                    <a:pt x="540" y="161"/>
                  </a:lnTo>
                  <a:lnTo>
                    <a:pt x="538" y="160"/>
                  </a:lnTo>
                  <a:lnTo>
                    <a:pt x="536" y="159"/>
                  </a:lnTo>
                  <a:lnTo>
                    <a:pt x="535" y="160"/>
                  </a:lnTo>
                  <a:lnTo>
                    <a:pt x="535" y="161"/>
                  </a:lnTo>
                  <a:lnTo>
                    <a:pt x="535" y="163"/>
                  </a:lnTo>
                  <a:lnTo>
                    <a:pt x="535" y="166"/>
                  </a:lnTo>
                  <a:lnTo>
                    <a:pt x="536" y="168"/>
                  </a:lnTo>
                  <a:lnTo>
                    <a:pt x="537" y="169"/>
                  </a:lnTo>
                  <a:lnTo>
                    <a:pt x="540" y="170"/>
                  </a:lnTo>
                  <a:lnTo>
                    <a:pt x="544" y="170"/>
                  </a:lnTo>
                  <a:lnTo>
                    <a:pt x="548" y="171"/>
                  </a:lnTo>
                  <a:lnTo>
                    <a:pt x="551" y="171"/>
                  </a:lnTo>
                  <a:lnTo>
                    <a:pt x="553" y="171"/>
                  </a:lnTo>
                  <a:lnTo>
                    <a:pt x="557" y="169"/>
                  </a:lnTo>
                  <a:lnTo>
                    <a:pt x="559" y="168"/>
                  </a:lnTo>
                  <a:lnTo>
                    <a:pt x="560" y="167"/>
                  </a:lnTo>
                  <a:lnTo>
                    <a:pt x="564" y="163"/>
                  </a:lnTo>
                  <a:lnTo>
                    <a:pt x="565" y="161"/>
                  </a:lnTo>
                  <a:lnTo>
                    <a:pt x="565" y="160"/>
                  </a:lnTo>
                  <a:lnTo>
                    <a:pt x="565" y="155"/>
                  </a:lnTo>
                  <a:close/>
                  <a:moveTo>
                    <a:pt x="1284" y="78"/>
                  </a:moveTo>
                  <a:lnTo>
                    <a:pt x="1284" y="76"/>
                  </a:lnTo>
                  <a:lnTo>
                    <a:pt x="1283" y="74"/>
                  </a:lnTo>
                  <a:lnTo>
                    <a:pt x="1280" y="70"/>
                  </a:lnTo>
                  <a:lnTo>
                    <a:pt x="1276" y="67"/>
                  </a:lnTo>
                  <a:lnTo>
                    <a:pt x="1272" y="64"/>
                  </a:lnTo>
                  <a:lnTo>
                    <a:pt x="1267" y="62"/>
                  </a:lnTo>
                  <a:lnTo>
                    <a:pt x="1263" y="60"/>
                  </a:lnTo>
                  <a:lnTo>
                    <a:pt x="1260" y="57"/>
                  </a:lnTo>
                  <a:lnTo>
                    <a:pt x="1259" y="54"/>
                  </a:lnTo>
                  <a:lnTo>
                    <a:pt x="1260" y="52"/>
                  </a:lnTo>
                  <a:lnTo>
                    <a:pt x="1261" y="50"/>
                  </a:lnTo>
                  <a:lnTo>
                    <a:pt x="1263" y="48"/>
                  </a:lnTo>
                  <a:lnTo>
                    <a:pt x="1267" y="48"/>
                  </a:lnTo>
                  <a:lnTo>
                    <a:pt x="1271" y="49"/>
                  </a:lnTo>
                  <a:lnTo>
                    <a:pt x="1275" y="50"/>
                  </a:lnTo>
                  <a:lnTo>
                    <a:pt x="1278" y="51"/>
                  </a:lnTo>
                  <a:lnTo>
                    <a:pt x="1279" y="52"/>
                  </a:lnTo>
                  <a:lnTo>
                    <a:pt x="1280" y="52"/>
                  </a:lnTo>
                  <a:lnTo>
                    <a:pt x="1280" y="51"/>
                  </a:lnTo>
                  <a:lnTo>
                    <a:pt x="1281" y="50"/>
                  </a:lnTo>
                  <a:lnTo>
                    <a:pt x="1281" y="48"/>
                  </a:lnTo>
                  <a:lnTo>
                    <a:pt x="1280" y="44"/>
                  </a:lnTo>
                  <a:lnTo>
                    <a:pt x="1280" y="43"/>
                  </a:lnTo>
                  <a:lnTo>
                    <a:pt x="1280" y="42"/>
                  </a:lnTo>
                  <a:lnTo>
                    <a:pt x="1278" y="41"/>
                  </a:lnTo>
                  <a:lnTo>
                    <a:pt x="1275" y="40"/>
                  </a:lnTo>
                  <a:lnTo>
                    <a:pt x="1271" y="39"/>
                  </a:lnTo>
                  <a:lnTo>
                    <a:pt x="1267" y="39"/>
                  </a:lnTo>
                  <a:lnTo>
                    <a:pt x="1264" y="39"/>
                  </a:lnTo>
                  <a:lnTo>
                    <a:pt x="1262" y="39"/>
                  </a:lnTo>
                  <a:lnTo>
                    <a:pt x="1257" y="41"/>
                  </a:lnTo>
                  <a:lnTo>
                    <a:pt x="1255" y="42"/>
                  </a:lnTo>
                  <a:lnTo>
                    <a:pt x="1251" y="44"/>
                  </a:lnTo>
                  <a:lnTo>
                    <a:pt x="1250" y="46"/>
                  </a:lnTo>
                  <a:lnTo>
                    <a:pt x="1248" y="50"/>
                  </a:lnTo>
                  <a:lnTo>
                    <a:pt x="1247" y="52"/>
                  </a:lnTo>
                  <a:lnTo>
                    <a:pt x="1247" y="58"/>
                  </a:lnTo>
                  <a:lnTo>
                    <a:pt x="1248" y="60"/>
                  </a:lnTo>
                  <a:lnTo>
                    <a:pt x="1248" y="62"/>
                  </a:lnTo>
                  <a:lnTo>
                    <a:pt x="1251" y="66"/>
                  </a:lnTo>
                  <a:lnTo>
                    <a:pt x="1255" y="69"/>
                  </a:lnTo>
                  <a:lnTo>
                    <a:pt x="1260" y="72"/>
                  </a:lnTo>
                  <a:lnTo>
                    <a:pt x="1264" y="74"/>
                  </a:lnTo>
                  <a:lnTo>
                    <a:pt x="1268" y="76"/>
                  </a:lnTo>
                  <a:lnTo>
                    <a:pt x="1271" y="78"/>
                  </a:lnTo>
                  <a:lnTo>
                    <a:pt x="1272" y="82"/>
                  </a:lnTo>
                  <a:lnTo>
                    <a:pt x="1271" y="85"/>
                  </a:lnTo>
                  <a:lnTo>
                    <a:pt x="1269" y="87"/>
                  </a:lnTo>
                  <a:lnTo>
                    <a:pt x="1267" y="89"/>
                  </a:lnTo>
                  <a:lnTo>
                    <a:pt x="1263" y="89"/>
                  </a:lnTo>
                  <a:lnTo>
                    <a:pt x="1261" y="89"/>
                  </a:lnTo>
                  <a:lnTo>
                    <a:pt x="1259" y="89"/>
                  </a:lnTo>
                  <a:lnTo>
                    <a:pt x="1257" y="88"/>
                  </a:lnTo>
                  <a:lnTo>
                    <a:pt x="1253" y="87"/>
                  </a:lnTo>
                  <a:lnTo>
                    <a:pt x="1250" y="85"/>
                  </a:lnTo>
                  <a:lnTo>
                    <a:pt x="1248" y="84"/>
                  </a:lnTo>
                  <a:lnTo>
                    <a:pt x="1247" y="85"/>
                  </a:lnTo>
                  <a:lnTo>
                    <a:pt x="1247" y="86"/>
                  </a:lnTo>
                  <a:lnTo>
                    <a:pt x="1246" y="91"/>
                  </a:lnTo>
                  <a:lnTo>
                    <a:pt x="1247" y="93"/>
                  </a:lnTo>
                  <a:lnTo>
                    <a:pt x="1247" y="94"/>
                  </a:lnTo>
                  <a:lnTo>
                    <a:pt x="1249" y="96"/>
                  </a:lnTo>
                  <a:lnTo>
                    <a:pt x="1253" y="97"/>
                  </a:lnTo>
                  <a:lnTo>
                    <a:pt x="1257" y="98"/>
                  </a:lnTo>
                  <a:lnTo>
                    <a:pt x="1259" y="98"/>
                  </a:lnTo>
                  <a:lnTo>
                    <a:pt x="1261" y="99"/>
                  </a:lnTo>
                  <a:lnTo>
                    <a:pt x="1266" y="99"/>
                  </a:lnTo>
                  <a:lnTo>
                    <a:pt x="1268" y="98"/>
                  </a:lnTo>
                  <a:lnTo>
                    <a:pt x="1274" y="97"/>
                  </a:lnTo>
                  <a:lnTo>
                    <a:pt x="1276" y="96"/>
                  </a:lnTo>
                  <a:lnTo>
                    <a:pt x="1280" y="93"/>
                  </a:lnTo>
                  <a:lnTo>
                    <a:pt x="1281" y="91"/>
                  </a:lnTo>
                  <a:lnTo>
                    <a:pt x="1282" y="89"/>
                  </a:lnTo>
                  <a:lnTo>
                    <a:pt x="1283" y="86"/>
                  </a:lnTo>
                  <a:lnTo>
                    <a:pt x="1284" y="83"/>
                  </a:lnTo>
                  <a:lnTo>
                    <a:pt x="1284" y="78"/>
                  </a:lnTo>
                  <a:close/>
                  <a:moveTo>
                    <a:pt x="1356" y="96"/>
                  </a:moveTo>
                  <a:lnTo>
                    <a:pt x="1356" y="68"/>
                  </a:lnTo>
                  <a:lnTo>
                    <a:pt x="1356" y="66"/>
                  </a:lnTo>
                  <a:lnTo>
                    <a:pt x="1355" y="64"/>
                  </a:lnTo>
                  <a:lnTo>
                    <a:pt x="1355" y="62"/>
                  </a:lnTo>
                  <a:lnTo>
                    <a:pt x="1354" y="61"/>
                  </a:lnTo>
                  <a:lnTo>
                    <a:pt x="1354" y="60"/>
                  </a:lnTo>
                  <a:lnTo>
                    <a:pt x="1352" y="57"/>
                  </a:lnTo>
                  <a:lnTo>
                    <a:pt x="1350" y="56"/>
                  </a:lnTo>
                  <a:lnTo>
                    <a:pt x="1346" y="54"/>
                  </a:lnTo>
                  <a:lnTo>
                    <a:pt x="1344" y="54"/>
                  </a:lnTo>
                  <a:lnTo>
                    <a:pt x="1342" y="54"/>
                  </a:lnTo>
                  <a:lnTo>
                    <a:pt x="1338" y="54"/>
                  </a:lnTo>
                  <a:lnTo>
                    <a:pt x="1335" y="55"/>
                  </a:lnTo>
                  <a:lnTo>
                    <a:pt x="1331" y="58"/>
                  </a:lnTo>
                  <a:lnTo>
                    <a:pt x="1328" y="61"/>
                  </a:lnTo>
                  <a:lnTo>
                    <a:pt x="1326" y="58"/>
                  </a:lnTo>
                  <a:lnTo>
                    <a:pt x="1323" y="56"/>
                  </a:lnTo>
                  <a:lnTo>
                    <a:pt x="1320" y="54"/>
                  </a:lnTo>
                  <a:lnTo>
                    <a:pt x="1315" y="54"/>
                  </a:lnTo>
                  <a:lnTo>
                    <a:pt x="1313" y="54"/>
                  </a:lnTo>
                  <a:lnTo>
                    <a:pt x="1311" y="54"/>
                  </a:lnTo>
                  <a:lnTo>
                    <a:pt x="1306" y="57"/>
                  </a:lnTo>
                  <a:lnTo>
                    <a:pt x="1304" y="58"/>
                  </a:lnTo>
                  <a:lnTo>
                    <a:pt x="1302" y="61"/>
                  </a:lnTo>
                  <a:lnTo>
                    <a:pt x="1302" y="56"/>
                  </a:lnTo>
                  <a:lnTo>
                    <a:pt x="1302" y="55"/>
                  </a:lnTo>
                  <a:lnTo>
                    <a:pt x="1301" y="55"/>
                  </a:lnTo>
                  <a:lnTo>
                    <a:pt x="1300" y="55"/>
                  </a:lnTo>
                  <a:lnTo>
                    <a:pt x="1297" y="54"/>
                  </a:lnTo>
                  <a:lnTo>
                    <a:pt x="1295" y="55"/>
                  </a:lnTo>
                  <a:lnTo>
                    <a:pt x="1293" y="55"/>
                  </a:lnTo>
                  <a:lnTo>
                    <a:pt x="1293" y="56"/>
                  </a:lnTo>
                  <a:lnTo>
                    <a:pt x="1292" y="96"/>
                  </a:lnTo>
                  <a:lnTo>
                    <a:pt x="1293" y="97"/>
                  </a:lnTo>
                  <a:lnTo>
                    <a:pt x="1294" y="97"/>
                  </a:lnTo>
                  <a:lnTo>
                    <a:pt x="1295" y="98"/>
                  </a:lnTo>
                  <a:lnTo>
                    <a:pt x="1298" y="98"/>
                  </a:lnTo>
                  <a:lnTo>
                    <a:pt x="1301" y="98"/>
                  </a:lnTo>
                  <a:lnTo>
                    <a:pt x="1302" y="97"/>
                  </a:lnTo>
                  <a:lnTo>
                    <a:pt x="1303" y="97"/>
                  </a:lnTo>
                  <a:lnTo>
                    <a:pt x="1304" y="96"/>
                  </a:lnTo>
                  <a:lnTo>
                    <a:pt x="1304" y="70"/>
                  </a:lnTo>
                  <a:lnTo>
                    <a:pt x="1305" y="68"/>
                  </a:lnTo>
                  <a:lnTo>
                    <a:pt x="1307" y="66"/>
                  </a:lnTo>
                  <a:lnTo>
                    <a:pt x="1308" y="65"/>
                  </a:lnTo>
                  <a:lnTo>
                    <a:pt x="1312" y="64"/>
                  </a:lnTo>
                  <a:lnTo>
                    <a:pt x="1315" y="64"/>
                  </a:lnTo>
                  <a:lnTo>
                    <a:pt x="1317" y="66"/>
                  </a:lnTo>
                  <a:lnTo>
                    <a:pt x="1318" y="69"/>
                  </a:lnTo>
                  <a:lnTo>
                    <a:pt x="1318" y="71"/>
                  </a:lnTo>
                  <a:lnTo>
                    <a:pt x="1318" y="96"/>
                  </a:lnTo>
                  <a:lnTo>
                    <a:pt x="1319" y="97"/>
                  </a:lnTo>
                  <a:lnTo>
                    <a:pt x="1320" y="97"/>
                  </a:lnTo>
                  <a:lnTo>
                    <a:pt x="1321" y="98"/>
                  </a:lnTo>
                  <a:lnTo>
                    <a:pt x="1324" y="98"/>
                  </a:lnTo>
                  <a:lnTo>
                    <a:pt x="1327" y="98"/>
                  </a:lnTo>
                  <a:lnTo>
                    <a:pt x="1329" y="97"/>
                  </a:lnTo>
                  <a:lnTo>
                    <a:pt x="1330" y="96"/>
                  </a:lnTo>
                  <a:lnTo>
                    <a:pt x="1330" y="70"/>
                  </a:lnTo>
                  <a:lnTo>
                    <a:pt x="1331" y="68"/>
                  </a:lnTo>
                  <a:lnTo>
                    <a:pt x="1333" y="66"/>
                  </a:lnTo>
                  <a:lnTo>
                    <a:pt x="1334" y="65"/>
                  </a:lnTo>
                  <a:lnTo>
                    <a:pt x="1338" y="64"/>
                  </a:lnTo>
                  <a:lnTo>
                    <a:pt x="1341" y="64"/>
                  </a:lnTo>
                  <a:lnTo>
                    <a:pt x="1343" y="66"/>
                  </a:lnTo>
                  <a:lnTo>
                    <a:pt x="1344" y="69"/>
                  </a:lnTo>
                  <a:lnTo>
                    <a:pt x="1344" y="71"/>
                  </a:lnTo>
                  <a:lnTo>
                    <a:pt x="1345" y="96"/>
                  </a:lnTo>
                  <a:lnTo>
                    <a:pt x="1345" y="97"/>
                  </a:lnTo>
                  <a:lnTo>
                    <a:pt x="1346" y="97"/>
                  </a:lnTo>
                  <a:lnTo>
                    <a:pt x="1347" y="98"/>
                  </a:lnTo>
                  <a:lnTo>
                    <a:pt x="1350" y="98"/>
                  </a:lnTo>
                  <a:lnTo>
                    <a:pt x="1353" y="98"/>
                  </a:lnTo>
                  <a:lnTo>
                    <a:pt x="1355" y="97"/>
                  </a:lnTo>
                  <a:lnTo>
                    <a:pt x="1356" y="97"/>
                  </a:lnTo>
                  <a:lnTo>
                    <a:pt x="1356" y="96"/>
                  </a:lnTo>
                  <a:close/>
                  <a:moveTo>
                    <a:pt x="1398" y="79"/>
                  </a:moveTo>
                  <a:lnTo>
                    <a:pt x="1398" y="66"/>
                  </a:lnTo>
                  <a:lnTo>
                    <a:pt x="1398" y="64"/>
                  </a:lnTo>
                  <a:lnTo>
                    <a:pt x="1397" y="62"/>
                  </a:lnTo>
                  <a:lnTo>
                    <a:pt x="1397" y="60"/>
                  </a:lnTo>
                  <a:lnTo>
                    <a:pt x="1396" y="59"/>
                  </a:lnTo>
                  <a:lnTo>
                    <a:pt x="1393" y="56"/>
                  </a:lnTo>
                  <a:lnTo>
                    <a:pt x="1391" y="55"/>
                  </a:lnTo>
                  <a:lnTo>
                    <a:pt x="1387" y="54"/>
                  </a:lnTo>
                  <a:lnTo>
                    <a:pt x="1384" y="54"/>
                  </a:lnTo>
                  <a:lnTo>
                    <a:pt x="1381" y="54"/>
                  </a:lnTo>
                  <a:lnTo>
                    <a:pt x="1376" y="54"/>
                  </a:lnTo>
                  <a:lnTo>
                    <a:pt x="1371" y="55"/>
                  </a:lnTo>
                  <a:lnTo>
                    <a:pt x="1367" y="57"/>
                  </a:lnTo>
                  <a:lnTo>
                    <a:pt x="1365" y="58"/>
                  </a:lnTo>
                  <a:lnTo>
                    <a:pt x="1364" y="60"/>
                  </a:lnTo>
                  <a:lnTo>
                    <a:pt x="1364" y="64"/>
                  </a:lnTo>
                  <a:lnTo>
                    <a:pt x="1365" y="65"/>
                  </a:lnTo>
                  <a:lnTo>
                    <a:pt x="1365" y="66"/>
                  </a:lnTo>
                  <a:lnTo>
                    <a:pt x="1366" y="66"/>
                  </a:lnTo>
                  <a:lnTo>
                    <a:pt x="1368" y="66"/>
                  </a:lnTo>
                  <a:lnTo>
                    <a:pt x="1371" y="64"/>
                  </a:lnTo>
                  <a:lnTo>
                    <a:pt x="1375" y="63"/>
                  </a:lnTo>
                  <a:lnTo>
                    <a:pt x="1376" y="62"/>
                  </a:lnTo>
                  <a:lnTo>
                    <a:pt x="1378" y="62"/>
                  </a:lnTo>
                  <a:lnTo>
                    <a:pt x="1380" y="62"/>
                  </a:lnTo>
                  <a:lnTo>
                    <a:pt x="1383" y="63"/>
                  </a:lnTo>
                  <a:lnTo>
                    <a:pt x="1386" y="64"/>
                  </a:lnTo>
                  <a:lnTo>
                    <a:pt x="1387" y="66"/>
                  </a:lnTo>
                  <a:lnTo>
                    <a:pt x="1387" y="67"/>
                  </a:lnTo>
                  <a:lnTo>
                    <a:pt x="1387" y="69"/>
                  </a:lnTo>
                  <a:lnTo>
                    <a:pt x="1387" y="72"/>
                  </a:lnTo>
                  <a:lnTo>
                    <a:pt x="1387" y="79"/>
                  </a:lnTo>
                  <a:lnTo>
                    <a:pt x="1387" y="86"/>
                  </a:lnTo>
                  <a:lnTo>
                    <a:pt x="1383" y="90"/>
                  </a:lnTo>
                  <a:lnTo>
                    <a:pt x="1379" y="91"/>
                  </a:lnTo>
                  <a:lnTo>
                    <a:pt x="1377" y="91"/>
                  </a:lnTo>
                  <a:lnTo>
                    <a:pt x="1376" y="90"/>
                  </a:lnTo>
                  <a:lnTo>
                    <a:pt x="1375" y="89"/>
                  </a:lnTo>
                  <a:lnTo>
                    <a:pt x="1373" y="85"/>
                  </a:lnTo>
                  <a:lnTo>
                    <a:pt x="1374" y="83"/>
                  </a:lnTo>
                  <a:lnTo>
                    <a:pt x="1375" y="81"/>
                  </a:lnTo>
                  <a:lnTo>
                    <a:pt x="1378" y="80"/>
                  </a:lnTo>
                  <a:lnTo>
                    <a:pt x="1380" y="79"/>
                  </a:lnTo>
                  <a:lnTo>
                    <a:pt x="1381" y="79"/>
                  </a:lnTo>
                  <a:lnTo>
                    <a:pt x="1387" y="79"/>
                  </a:lnTo>
                  <a:lnTo>
                    <a:pt x="1387" y="72"/>
                  </a:lnTo>
                  <a:lnTo>
                    <a:pt x="1380" y="72"/>
                  </a:lnTo>
                  <a:lnTo>
                    <a:pt x="1377" y="72"/>
                  </a:lnTo>
                  <a:lnTo>
                    <a:pt x="1372" y="73"/>
                  </a:lnTo>
                  <a:lnTo>
                    <a:pt x="1369" y="74"/>
                  </a:lnTo>
                  <a:lnTo>
                    <a:pt x="1366" y="77"/>
                  </a:lnTo>
                  <a:lnTo>
                    <a:pt x="1364" y="78"/>
                  </a:lnTo>
                  <a:lnTo>
                    <a:pt x="1362" y="81"/>
                  </a:lnTo>
                  <a:lnTo>
                    <a:pt x="1362" y="83"/>
                  </a:lnTo>
                  <a:lnTo>
                    <a:pt x="1362" y="88"/>
                  </a:lnTo>
                  <a:lnTo>
                    <a:pt x="1362" y="90"/>
                  </a:lnTo>
                  <a:lnTo>
                    <a:pt x="1363" y="91"/>
                  </a:lnTo>
                  <a:lnTo>
                    <a:pt x="1366" y="95"/>
                  </a:lnTo>
                  <a:lnTo>
                    <a:pt x="1367" y="96"/>
                  </a:lnTo>
                  <a:lnTo>
                    <a:pt x="1369" y="97"/>
                  </a:lnTo>
                  <a:lnTo>
                    <a:pt x="1373" y="98"/>
                  </a:lnTo>
                  <a:lnTo>
                    <a:pt x="1374" y="99"/>
                  </a:lnTo>
                  <a:lnTo>
                    <a:pt x="1379" y="99"/>
                  </a:lnTo>
                  <a:lnTo>
                    <a:pt x="1381" y="98"/>
                  </a:lnTo>
                  <a:lnTo>
                    <a:pt x="1386" y="96"/>
                  </a:lnTo>
                  <a:lnTo>
                    <a:pt x="1388" y="95"/>
                  </a:lnTo>
                  <a:lnTo>
                    <a:pt x="1389" y="93"/>
                  </a:lnTo>
                  <a:lnTo>
                    <a:pt x="1389" y="96"/>
                  </a:lnTo>
                  <a:lnTo>
                    <a:pt x="1390" y="97"/>
                  </a:lnTo>
                  <a:lnTo>
                    <a:pt x="1391" y="98"/>
                  </a:lnTo>
                  <a:lnTo>
                    <a:pt x="1394" y="98"/>
                  </a:lnTo>
                  <a:lnTo>
                    <a:pt x="1397" y="98"/>
                  </a:lnTo>
                  <a:lnTo>
                    <a:pt x="1398" y="97"/>
                  </a:lnTo>
                  <a:lnTo>
                    <a:pt x="1398" y="96"/>
                  </a:lnTo>
                  <a:lnTo>
                    <a:pt x="1398" y="93"/>
                  </a:lnTo>
                  <a:lnTo>
                    <a:pt x="1398" y="91"/>
                  </a:lnTo>
                  <a:lnTo>
                    <a:pt x="1398" y="79"/>
                  </a:lnTo>
                  <a:close/>
                  <a:moveTo>
                    <a:pt x="1433" y="61"/>
                  </a:moveTo>
                  <a:lnTo>
                    <a:pt x="1433" y="56"/>
                  </a:lnTo>
                  <a:lnTo>
                    <a:pt x="1433" y="55"/>
                  </a:lnTo>
                  <a:lnTo>
                    <a:pt x="1432" y="54"/>
                  </a:lnTo>
                  <a:lnTo>
                    <a:pt x="1431" y="54"/>
                  </a:lnTo>
                  <a:lnTo>
                    <a:pt x="1429" y="54"/>
                  </a:lnTo>
                  <a:lnTo>
                    <a:pt x="1428" y="54"/>
                  </a:lnTo>
                  <a:lnTo>
                    <a:pt x="1425" y="54"/>
                  </a:lnTo>
                  <a:lnTo>
                    <a:pt x="1423" y="55"/>
                  </a:lnTo>
                  <a:lnTo>
                    <a:pt x="1420" y="58"/>
                  </a:lnTo>
                  <a:lnTo>
                    <a:pt x="1417" y="61"/>
                  </a:lnTo>
                  <a:lnTo>
                    <a:pt x="1417" y="56"/>
                  </a:lnTo>
                  <a:lnTo>
                    <a:pt x="1417" y="55"/>
                  </a:lnTo>
                  <a:lnTo>
                    <a:pt x="1416" y="55"/>
                  </a:lnTo>
                  <a:lnTo>
                    <a:pt x="1415" y="55"/>
                  </a:lnTo>
                  <a:lnTo>
                    <a:pt x="1413" y="54"/>
                  </a:lnTo>
                  <a:lnTo>
                    <a:pt x="1410" y="55"/>
                  </a:lnTo>
                  <a:lnTo>
                    <a:pt x="1409" y="55"/>
                  </a:lnTo>
                  <a:lnTo>
                    <a:pt x="1408" y="55"/>
                  </a:lnTo>
                  <a:lnTo>
                    <a:pt x="1408" y="56"/>
                  </a:lnTo>
                  <a:lnTo>
                    <a:pt x="1408" y="96"/>
                  </a:lnTo>
                  <a:lnTo>
                    <a:pt x="1408" y="97"/>
                  </a:lnTo>
                  <a:lnTo>
                    <a:pt x="1409" y="97"/>
                  </a:lnTo>
                  <a:lnTo>
                    <a:pt x="1411" y="98"/>
                  </a:lnTo>
                  <a:lnTo>
                    <a:pt x="1413" y="98"/>
                  </a:lnTo>
                  <a:lnTo>
                    <a:pt x="1416" y="98"/>
                  </a:lnTo>
                  <a:lnTo>
                    <a:pt x="1418" y="97"/>
                  </a:lnTo>
                  <a:lnTo>
                    <a:pt x="1419" y="97"/>
                  </a:lnTo>
                  <a:lnTo>
                    <a:pt x="1419" y="96"/>
                  </a:lnTo>
                  <a:lnTo>
                    <a:pt x="1419" y="71"/>
                  </a:lnTo>
                  <a:lnTo>
                    <a:pt x="1421" y="68"/>
                  </a:lnTo>
                  <a:lnTo>
                    <a:pt x="1423" y="66"/>
                  </a:lnTo>
                  <a:lnTo>
                    <a:pt x="1425" y="65"/>
                  </a:lnTo>
                  <a:lnTo>
                    <a:pt x="1427" y="64"/>
                  </a:lnTo>
                  <a:lnTo>
                    <a:pt x="1429" y="64"/>
                  </a:lnTo>
                  <a:lnTo>
                    <a:pt x="1430" y="65"/>
                  </a:lnTo>
                  <a:lnTo>
                    <a:pt x="1431" y="65"/>
                  </a:lnTo>
                  <a:lnTo>
                    <a:pt x="1432" y="65"/>
                  </a:lnTo>
                  <a:lnTo>
                    <a:pt x="1433" y="65"/>
                  </a:lnTo>
                  <a:lnTo>
                    <a:pt x="1433" y="64"/>
                  </a:lnTo>
                  <a:lnTo>
                    <a:pt x="1433" y="63"/>
                  </a:lnTo>
                  <a:lnTo>
                    <a:pt x="1433" y="61"/>
                  </a:lnTo>
                  <a:close/>
                  <a:moveTo>
                    <a:pt x="1465" y="59"/>
                  </a:moveTo>
                  <a:lnTo>
                    <a:pt x="1465" y="57"/>
                  </a:lnTo>
                  <a:lnTo>
                    <a:pt x="1465" y="56"/>
                  </a:lnTo>
                  <a:lnTo>
                    <a:pt x="1464" y="55"/>
                  </a:lnTo>
                  <a:lnTo>
                    <a:pt x="1463" y="55"/>
                  </a:lnTo>
                  <a:lnTo>
                    <a:pt x="1455" y="55"/>
                  </a:lnTo>
                  <a:lnTo>
                    <a:pt x="1455" y="46"/>
                  </a:lnTo>
                  <a:lnTo>
                    <a:pt x="1454" y="45"/>
                  </a:lnTo>
                  <a:lnTo>
                    <a:pt x="1453" y="44"/>
                  </a:lnTo>
                  <a:lnTo>
                    <a:pt x="1452" y="44"/>
                  </a:lnTo>
                  <a:lnTo>
                    <a:pt x="1449" y="44"/>
                  </a:lnTo>
                  <a:lnTo>
                    <a:pt x="1446" y="44"/>
                  </a:lnTo>
                  <a:lnTo>
                    <a:pt x="1444" y="44"/>
                  </a:lnTo>
                  <a:lnTo>
                    <a:pt x="1444" y="45"/>
                  </a:lnTo>
                  <a:lnTo>
                    <a:pt x="1443" y="46"/>
                  </a:lnTo>
                  <a:lnTo>
                    <a:pt x="1443" y="55"/>
                  </a:lnTo>
                  <a:lnTo>
                    <a:pt x="1439" y="55"/>
                  </a:lnTo>
                  <a:lnTo>
                    <a:pt x="1438" y="55"/>
                  </a:lnTo>
                  <a:lnTo>
                    <a:pt x="1437" y="56"/>
                  </a:lnTo>
                  <a:lnTo>
                    <a:pt x="1437" y="57"/>
                  </a:lnTo>
                  <a:lnTo>
                    <a:pt x="1437" y="59"/>
                  </a:lnTo>
                  <a:lnTo>
                    <a:pt x="1437" y="63"/>
                  </a:lnTo>
                  <a:lnTo>
                    <a:pt x="1439" y="64"/>
                  </a:lnTo>
                  <a:lnTo>
                    <a:pt x="1443" y="64"/>
                  </a:lnTo>
                  <a:lnTo>
                    <a:pt x="1443" y="88"/>
                  </a:lnTo>
                  <a:lnTo>
                    <a:pt x="1444" y="89"/>
                  </a:lnTo>
                  <a:lnTo>
                    <a:pt x="1445" y="92"/>
                  </a:lnTo>
                  <a:lnTo>
                    <a:pt x="1445" y="94"/>
                  </a:lnTo>
                  <a:lnTo>
                    <a:pt x="1446" y="95"/>
                  </a:lnTo>
                  <a:lnTo>
                    <a:pt x="1450" y="98"/>
                  </a:lnTo>
                  <a:lnTo>
                    <a:pt x="1452" y="98"/>
                  </a:lnTo>
                  <a:lnTo>
                    <a:pt x="1454" y="99"/>
                  </a:lnTo>
                  <a:lnTo>
                    <a:pt x="1456" y="99"/>
                  </a:lnTo>
                  <a:lnTo>
                    <a:pt x="1459" y="98"/>
                  </a:lnTo>
                  <a:lnTo>
                    <a:pt x="1461" y="98"/>
                  </a:lnTo>
                  <a:lnTo>
                    <a:pt x="1463" y="97"/>
                  </a:lnTo>
                  <a:lnTo>
                    <a:pt x="1464" y="97"/>
                  </a:lnTo>
                  <a:lnTo>
                    <a:pt x="1465" y="95"/>
                  </a:lnTo>
                  <a:lnTo>
                    <a:pt x="1465" y="94"/>
                  </a:lnTo>
                  <a:lnTo>
                    <a:pt x="1465" y="89"/>
                  </a:lnTo>
                  <a:lnTo>
                    <a:pt x="1464" y="88"/>
                  </a:lnTo>
                  <a:lnTo>
                    <a:pt x="1463" y="88"/>
                  </a:lnTo>
                  <a:lnTo>
                    <a:pt x="1462" y="89"/>
                  </a:lnTo>
                  <a:lnTo>
                    <a:pt x="1461" y="89"/>
                  </a:lnTo>
                  <a:lnTo>
                    <a:pt x="1459" y="89"/>
                  </a:lnTo>
                  <a:lnTo>
                    <a:pt x="1456" y="87"/>
                  </a:lnTo>
                  <a:lnTo>
                    <a:pt x="1455" y="86"/>
                  </a:lnTo>
                  <a:lnTo>
                    <a:pt x="1455" y="85"/>
                  </a:lnTo>
                  <a:lnTo>
                    <a:pt x="1455" y="64"/>
                  </a:lnTo>
                  <a:lnTo>
                    <a:pt x="1463" y="64"/>
                  </a:lnTo>
                  <a:lnTo>
                    <a:pt x="1465" y="63"/>
                  </a:lnTo>
                  <a:lnTo>
                    <a:pt x="1465" y="59"/>
                  </a:lnTo>
                  <a:close/>
                  <a:moveTo>
                    <a:pt x="1535" y="89"/>
                  </a:moveTo>
                  <a:lnTo>
                    <a:pt x="1535" y="86"/>
                  </a:lnTo>
                  <a:lnTo>
                    <a:pt x="1534" y="85"/>
                  </a:lnTo>
                  <a:lnTo>
                    <a:pt x="1534" y="84"/>
                  </a:lnTo>
                  <a:lnTo>
                    <a:pt x="1533" y="84"/>
                  </a:lnTo>
                  <a:lnTo>
                    <a:pt x="1532" y="85"/>
                  </a:lnTo>
                  <a:lnTo>
                    <a:pt x="1529" y="86"/>
                  </a:lnTo>
                  <a:lnTo>
                    <a:pt x="1525" y="88"/>
                  </a:lnTo>
                  <a:lnTo>
                    <a:pt x="1524" y="88"/>
                  </a:lnTo>
                  <a:lnTo>
                    <a:pt x="1522" y="89"/>
                  </a:lnTo>
                  <a:lnTo>
                    <a:pt x="1517" y="89"/>
                  </a:lnTo>
                  <a:lnTo>
                    <a:pt x="1515" y="88"/>
                  </a:lnTo>
                  <a:lnTo>
                    <a:pt x="1512" y="87"/>
                  </a:lnTo>
                  <a:lnTo>
                    <a:pt x="1510" y="85"/>
                  </a:lnTo>
                  <a:lnTo>
                    <a:pt x="1508" y="82"/>
                  </a:lnTo>
                  <a:lnTo>
                    <a:pt x="1507" y="80"/>
                  </a:lnTo>
                  <a:lnTo>
                    <a:pt x="1505" y="75"/>
                  </a:lnTo>
                  <a:lnTo>
                    <a:pt x="1505" y="72"/>
                  </a:lnTo>
                  <a:lnTo>
                    <a:pt x="1505" y="65"/>
                  </a:lnTo>
                  <a:lnTo>
                    <a:pt x="1505" y="63"/>
                  </a:lnTo>
                  <a:lnTo>
                    <a:pt x="1506" y="58"/>
                  </a:lnTo>
                  <a:lnTo>
                    <a:pt x="1507" y="56"/>
                  </a:lnTo>
                  <a:lnTo>
                    <a:pt x="1510" y="52"/>
                  </a:lnTo>
                  <a:lnTo>
                    <a:pt x="1511" y="51"/>
                  </a:lnTo>
                  <a:lnTo>
                    <a:pt x="1513" y="50"/>
                  </a:lnTo>
                  <a:lnTo>
                    <a:pt x="1515" y="49"/>
                  </a:lnTo>
                  <a:lnTo>
                    <a:pt x="1517" y="49"/>
                  </a:lnTo>
                  <a:lnTo>
                    <a:pt x="1521" y="49"/>
                  </a:lnTo>
                  <a:lnTo>
                    <a:pt x="1523" y="49"/>
                  </a:lnTo>
                  <a:lnTo>
                    <a:pt x="1525" y="50"/>
                  </a:lnTo>
                  <a:lnTo>
                    <a:pt x="1529" y="51"/>
                  </a:lnTo>
                  <a:lnTo>
                    <a:pt x="1531" y="53"/>
                  </a:lnTo>
                  <a:lnTo>
                    <a:pt x="1533" y="54"/>
                  </a:lnTo>
                  <a:lnTo>
                    <a:pt x="1534" y="54"/>
                  </a:lnTo>
                  <a:lnTo>
                    <a:pt x="1534" y="53"/>
                  </a:lnTo>
                  <a:lnTo>
                    <a:pt x="1535" y="51"/>
                  </a:lnTo>
                  <a:lnTo>
                    <a:pt x="1535" y="49"/>
                  </a:lnTo>
                  <a:lnTo>
                    <a:pt x="1535" y="47"/>
                  </a:lnTo>
                  <a:lnTo>
                    <a:pt x="1534" y="45"/>
                  </a:lnTo>
                  <a:lnTo>
                    <a:pt x="1534" y="44"/>
                  </a:lnTo>
                  <a:lnTo>
                    <a:pt x="1533" y="43"/>
                  </a:lnTo>
                  <a:lnTo>
                    <a:pt x="1531" y="42"/>
                  </a:lnTo>
                  <a:lnTo>
                    <a:pt x="1528" y="40"/>
                  </a:lnTo>
                  <a:lnTo>
                    <a:pt x="1524" y="39"/>
                  </a:lnTo>
                  <a:lnTo>
                    <a:pt x="1519" y="39"/>
                  </a:lnTo>
                  <a:lnTo>
                    <a:pt x="1515" y="39"/>
                  </a:lnTo>
                  <a:lnTo>
                    <a:pt x="1511" y="40"/>
                  </a:lnTo>
                  <a:lnTo>
                    <a:pt x="1505" y="42"/>
                  </a:lnTo>
                  <a:lnTo>
                    <a:pt x="1502" y="44"/>
                  </a:lnTo>
                  <a:lnTo>
                    <a:pt x="1497" y="49"/>
                  </a:lnTo>
                  <a:lnTo>
                    <a:pt x="1495" y="53"/>
                  </a:lnTo>
                  <a:lnTo>
                    <a:pt x="1493" y="60"/>
                  </a:lnTo>
                  <a:lnTo>
                    <a:pt x="1492" y="63"/>
                  </a:lnTo>
                  <a:lnTo>
                    <a:pt x="1492" y="75"/>
                  </a:lnTo>
                  <a:lnTo>
                    <a:pt x="1493" y="79"/>
                  </a:lnTo>
                  <a:lnTo>
                    <a:pt x="1495" y="86"/>
                  </a:lnTo>
                  <a:lnTo>
                    <a:pt x="1497" y="89"/>
                  </a:lnTo>
                  <a:lnTo>
                    <a:pt x="1501" y="94"/>
                  </a:lnTo>
                  <a:lnTo>
                    <a:pt x="1504" y="96"/>
                  </a:lnTo>
                  <a:lnTo>
                    <a:pt x="1510" y="98"/>
                  </a:lnTo>
                  <a:lnTo>
                    <a:pt x="1514" y="99"/>
                  </a:lnTo>
                  <a:lnTo>
                    <a:pt x="1520" y="99"/>
                  </a:lnTo>
                  <a:lnTo>
                    <a:pt x="1522" y="98"/>
                  </a:lnTo>
                  <a:lnTo>
                    <a:pt x="1524" y="98"/>
                  </a:lnTo>
                  <a:lnTo>
                    <a:pt x="1528" y="97"/>
                  </a:lnTo>
                  <a:lnTo>
                    <a:pt x="1532" y="95"/>
                  </a:lnTo>
                  <a:lnTo>
                    <a:pt x="1533" y="94"/>
                  </a:lnTo>
                  <a:lnTo>
                    <a:pt x="1534" y="93"/>
                  </a:lnTo>
                  <a:lnTo>
                    <a:pt x="1535" y="92"/>
                  </a:lnTo>
                  <a:lnTo>
                    <a:pt x="1535" y="91"/>
                  </a:lnTo>
                  <a:lnTo>
                    <a:pt x="1535" y="89"/>
                  </a:lnTo>
                  <a:close/>
                  <a:moveTo>
                    <a:pt x="1578" y="80"/>
                  </a:moveTo>
                  <a:lnTo>
                    <a:pt x="1577" y="70"/>
                  </a:lnTo>
                  <a:lnTo>
                    <a:pt x="1577" y="69"/>
                  </a:lnTo>
                  <a:lnTo>
                    <a:pt x="1576" y="64"/>
                  </a:lnTo>
                  <a:lnTo>
                    <a:pt x="1575" y="63"/>
                  </a:lnTo>
                  <a:lnTo>
                    <a:pt x="1574" y="61"/>
                  </a:lnTo>
                  <a:lnTo>
                    <a:pt x="1571" y="58"/>
                  </a:lnTo>
                  <a:lnTo>
                    <a:pt x="1569" y="56"/>
                  </a:lnTo>
                  <a:lnTo>
                    <a:pt x="1566" y="55"/>
                  </a:lnTo>
                  <a:lnTo>
                    <a:pt x="1566" y="80"/>
                  </a:lnTo>
                  <a:lnTo>
                    <a:pt x="1566" y="82"/>
                  </a:lnTo>
                  <a:lnTo>
                    <a:pt x="1564" y="86"/>
                  </a:lnTo>
                  <a:lnTo>
                    <a:pt x="1561" y="89"/>
                  </a:lnTo>
                  <a:lnTo>
                    <a:pt x="1556" y="90"/>
                  </a:lnTo>
                  <a:lnTo>
                    <a:pt x="1554" y="90"/>
                  </a:lnTo>
                  <a:lnTo>
                    <a:pt x="1553" y="89"/>
                  </a:lnTo>
                  <a:lnTo>
                    <a:pt x="1552" y="89"/>
                  </a:lnTo>
                  <a:lnTo>
                    <a:pt x="1549" y="86"/>
                  </a:lnTo>
                  <a:lnTo>
                    <a:pt x="1547" y="82"/>
                  </a:lnTo>
                  <a:lnTo>
                    <a:pt x="1547" y="80"/>
                  </a:lnTo>
                  <a:lnTo>
                    <a:pt x="1547" y="78"/>
                  </a:lnTo>
                  <a:lnTo>
                    <a:pt x="1547" y="72"/>
                  </a:lnTo>
                  <a:lnTo>
                    <a:pt x="1547" y="70"/>
                  </a:lnTo>
                  <a:lnTo>
                    <a:pt x="1549" y="66"/>
                  </a:lnTo>
                  <a:lnTo>
                    <a:pt x="1552" y="64"/>
                  </a:lnTo>
                  <a:lnTo>
                    <a:pt x="1557" y="63"/>
                  </a:lnTo>
                  <a:lnTo>
                    <a:pt x="1558" y="63"/>
                  </a:lnTo>
                  <a:lnTo>
                    <a:pt x="1560" y="63"/>
                  </a:lnTo>
                  <a:lnTo>
                    <a:pt x="1561" y="64"/>
                  </a:lnTo>
                  <a:lnTo>
                    <a:pt x="1564" y="66"/>
                  </a:lnTo>
                  <a:lnTo>
                    <a:pt x="1566" y="71"/>
                  </a:lnTo>
                  <a:lnTo>
                    <a:pt x="1566" y="72"/>
                  </a:lnTo>
                  <a:lnTo>
                    <a:pt x="1566" y="80"/>
                  </a:lnTo>
                  <a:lnTo>
                    <a:pt x="1566" y="55"/>
                  </a:lnTo>
                  <a:lnTo>
                    <a:pt x="1564" y="54"/>
                  </a:lnTo>
                  <a:lnTo>
                    <a:pt x="1560" y="54"/>
                  </a:lnTo>
                  <a:lnTo>
                    <a:pt x="1553" y="54"/>
                  </a:lnTo>
                  <a:lnTo>
                    <a:pt x="1550" y="54"/>
                  </a:lnTo>
                  <a:lnTo>
                    <a:pt x="1545" y="56"/>
                  </a:lnTo>
                  <a:lnTo>
                    <a:pt x="1542" y="58"/>
                  </a:lnTo>
                  <a:lnTo>
                    <a:pt x="1539" y="62"/>
                  </a:lnTo>
                  <a:lnTo>
                    <a:pt x="1537" y="64"/>
                  </a:lnTo>
                  <a:lnTo>
                    <a:pt x="1536" y="70"/>
                  </a:lnTo>
                  <a:lnTo>
                    <a:pt x="1535" y="71"/>
                  </a:lnTo>
                  <a:lnTo>
                    <a:pt x="1535" y="82"/>
                  </a:lnTo>
                  <a:lnTo>
                    <a:pt x="1535" y="83"/>
                  </a:lnTo>
                  <a:lnTo>
                    <a:pt x="1537" y="89"/>
                  </a:lnTo>
                  <a:lnTo>
                    <a:pt x="1538" y="91"/>
                  </a:lnTo>
                  <a:lnTo>
                    <a:pt x="1542" y="95"/>
                  </a:lnTo>
                  <a:lnTo>
                    <a:pt x="1544" y="96"/>
                  </a:lnTo>
                  <a:lnTo>
                    <a:pt x="1549" y="98"/>
                  </a:lnTo>
                  <a:lnTo>
                    <a:pt x="1552" y="99"/>
                  </a:lnTo>
                  <a:lnTo>
                    <a:pt x="1560" y="99"/>
                  </a:lnTo>
                  <a:lnTo>
                    <a:pt x="1563" y="98"/>
                  </a:lnTo>
                  <a:lnTo>
                    <a:pt x="1566" y="97"/>
                  </a:lnTo>
                  <a:lnTo>
                    <a:pt x="1568" y="96"/>
                  </a:lnTo>
                  <a:lnTo>
                    <a:pt x="1571" y="94"/>
                  </a:lnTo>
                  <a:lnTo>
                    <a:pt x="1574" y="90"/>
                  </a:lnTo>
                  <a:lnTo>
                    <a:pt x="1575" y="90"/>
                  </a:lnTo>
                  <a:lnTo>
                    <a:pt x="1576" y="88"/>
                  </a:lnTo>
                  <a:lnTo>
                    <a:pt x="1577" y="82"/>
                  </a:lnTo>
                  <a:lnTo>
                    <a:pt x="1578" y="80"/>
                  </a:lnTo>
                  <a:close/>
                  <a:moveTo>
                    <a:pt x="1624" y="96"/>
                  </a:moveTo>
                  <a:lnTo>
                    <a:pt x="1623" y="68"/>
                  </a:lnTo>
                  <a:lnTo>
                    <a:pt x="1623" y="66"/>
                  </a:lnTo>
                  <a:lnTo>
                    <a:pt x="1623" y="64"/>
                  </a:lnTo>
                  <a:lnTo>
                    <a:pt x="1622" y="62"/>
                  </a:lnTo>
                  <a:lnTo>
                    <a:pt x="1622" y="61"/>
                  </a:lnTo>
                  <a:lnTo>
                    <a:pt x="1621" y="60"/>
                  </a:lnTo>
                  <a:lnTo>
                    <a:pt x="1619" y="57"/>
                  </a:lnTo>
                  <a:lnTo>
                    <a:pt x="1618" y="56"/>
                  </a:lnTo>
                  <a:lnTo>
                    <a:pt x="1614" y="54"/>
                  </a:lnTo>
                  <a:lnTo>
                    <a:pt x="1612" y="54"/>
                  </a:lnTo>
                  <a:lnTo>
                    <a:pt x="1606" y="54"/>
                  </a:lnTo>
                  <a:lnTo>
                    <a:pt x="1604" y="54"/>
                  </a:lnTo>
                  <a:lnTo>
                    <a:pt x="1600" y="57"/>
                  </a:lnTo>
                  <a:lnTo>
                    <a:pt x="1597" y="58"/>
                  </a:lnTo>
                  <a:lnTo>
                    <a:pt x="1595" y="61"/>
                  </a:lnTo>
                  <a:lnTo>
                    <a:pt x="1595" y="56"/>
                  </a:lnTo>
                  <a:lnTo>
                    <a:pt x="1595" y="55"/>
                  </a:lnTo>
                  <a:lnTo>
                    <a:pt x="1594" y="55"/>
                  </a:lnTo>
                  <a:lnTo>
                    <a:pt x="1593" y="55"/>
                  </a:lnTo>
                  <a:lnTo>
                    <a:pt x="1590" y="54"/>
                  </a:lnTo>
                  <a:lnTo>
                    <a:pt x="1588" y="55"/>
                  </a:lnTo>
                  <a:lnTo>
                    <a:pt x="1587" y="55"/>
                  </a:lnTo>
                  <a:lnTo>
                    <a:pt x="1586" y="55"/>
                  </a:lnTo>
                  <a:lnTo>
                    <a:pt x="1586" y="56"/>
                  </a:lnTo>
                  <a:lnTo>
                    <a:pt x="1586" y="96"/>
                  </a:lnTo>
                  <a:lnTo>
                    <a:pt x="1586" y="97"/>
                  </a:lnTo>
                  <a:lnTo>
                    <a:pt x="1587" y="97"/>
                  </a:lnTo>
                  <a:lnTo>
                    <a:pt x="1588" y="98"/>
                  </a:lnTo>
                  <a:lnTo>
                    <a:pt x="1591" y="98"/>
                  </a:lnTo>
                  <a:lnTo>
                    <a:pt x="1594" y="98"/>
                  </a:lnTo>
                  <a:lnTo>
                    <a:pt x="1596" y="97"/>
                  </a:lnTo>
                  <a:lnTo>
                    <a:pt x="1597" y="96"/>
                  </a:lnTo>
                  <a:lnTo>
                    <a:pt x="1597" y="70"/>
                  </a:lnTo>
                  <a:lnTo>
                    <a:pt x="1598" y="68"/>
                  </a:lnTo>
                  <a:lnTo>
                    <a:pt x="1600" y="66"/>
                  </a:lnTo>
                  <a:lnTo>
                    <a:pt x="1601" y="65"/>
                  </a:lnTo>
                  <a:lnTo>
                    <a:pt x="1606" y="64"/>
                  </a:lnTo>
                  <a:lnTo>
                    <a:pt x="1609" y="64"/>
                  </a:lnTo>
                  <a:lnTo>
                    <a:pt x="1611" y="66"/>
                  </a:lnTo>
                  <a:lnTo>
                    <a:pt x="1612" y="69"/>
                  </a:lnTo>
                  <a:lnTo>
                    <a:pt x="1612" y="70"/>
                  </a:lnTo>
                  <a:lnTo>
                    <a:pt x="1612" y="96"/>
                  </a:lnTo>
                  <a:lnTo>
                    <a:pt x="1613" y="97"/>
                  </a:lnTo>
                  <a:lnTo>
                    <a:pt x="1614" y="97"/>
                  </a:lnTo>
                  <a:lnTo>
                    <a:pt x="1615" y="98"/>
                  </a:lnTo>
                  <a:lnTo>
                    <a:pt x="1618" y="98"/>
                  </a:lnTo>
                  <a:lnTo>
                    <a:pt x="1621" y="98"/>
                  </a:lnTo>
                  <a:lnTo>
                    <a:pt x="1622" y="97"/>
                  </a:lnTo>
                  <a:lnTo>
                    <a:pt x="1623" y="97"/>
                  </a:lnTo>
                  <a:lnTo>
                    <a:pt x="1624" y="96"/>
                  </a:lnTo>
                  <a:close/>
                  <a:moveTo>
                    <a:pt x="1657" y="59"/>
                  </a:moveTo>
                  <a:lnTo>
                    <a:pt x="1657" y="57"/>
                  </a:lnTo>
                  <a:lnTo>
                    <a:pt x="1657" y="56"/>
                  </a:lnTo>
                  <a:lnTo>
                    <a:pt x="1656" y="55"/>
                  </a:lnTo>
                  <a:lnTo>
                    <a:pt x="1655" y="55"/>
                  </a:lnTo>
                  <a:lnTo>
                    <a:pt x="1647" y="55"/>
                  </a:lnTo>
                  <a:lnTo>
                    <a:pt x="1647" y="46"/>
                  </a:lnTo>
                  <a:lnTo>
                    <a:pt x="1646" y="45"/>
                  </a:lnTo>
                  <a:lnTo>
                    <a:pt x="1646" y="44"/>
                  </a:lnTo>
                  <a:lnTo>
                    <a:pt x="1644" y="44"/>
                  </a:lnTo>
                  <a:lnTo>
                    <a:pt x="1641" y="44"/>
                  </a:lnTo>
                  <a:lnTo>
                    <a:pt x="1638" y="44"/>
                  </a:lnTo>
                  <a:lnTo>
                    <a:pt x="1637" y="44"/>
                  </a:lnTo>
                  <a:lnTo>
                    <a:pt x="1636" y="45"/>
                  </a:lnTo>
                  <a:lnTo>
                    <a:pt x="1635" y="46"/>
                  </a:lnTo>
                  <a:lnTo>
                    <a:pt x="1635" y="55"/>
                  </a:lnTo>
                  <a:lnTo>
                    <a:pt x="1631" y="55"/>
                  </a:lnTo>
                  <a:lnTo>
                    <a:pt x="1630" y="55"/>
                  </a:lnTo>
                  <a:lnTo>
                    <a:pt x="1629" y="56"/>
                  </a:lnTo>
                  <a:lnTo>
                    <a:pt x="1629" y="57"/>
                  </a:lnTo>
                  <a:lnTo>
                    <a:pt x="1629" y="59"/>
                  </a:lnTo>
                  <a:lnTo>
                    <a:pt x="1629" y="63"/>
                  </a:lnTo>
                  <a:lnTo>
                    <a:pt x="1631" y="64"/>
                  </a:lnTo>
                  <a:lnTo>
                    <a:pt x="1635" y="64"/>
                  </a:lnTo>
                  <a:lnTo>
                    <a:pt x="1636" y="88"/>
                  </a:lnTo>
                  <a:lnTo>
                    <a:pt x="1636" y="89"/>
                  </a:lnTo>
                  <a:lnTo>
                    <a:pt x="1637" y="92"/>
                  </a:lnTo>
                  <a:lnTo>
                    <a:pt x="1638" y="94"/>
                  </a:lnTo>
                  <a:lnTo>
                    <a:pt x="1639" y="95"/>
                  </a:lnTo>
                  <a:lnTo>
                    <a:pt x="1643" y="98"/>
                  </a:lnTo>
                  <a:lnTo>
                    <a:pt x="1644" y="98"/>
                  </a:lnTo>
                  <a:lnTo>
                    <a:pt x="1646" y="99"/>
                  </a:lnTo>
                  <a:lnTo>
                    <a:pt x="1648" y="99"/>
                  </a:lnTo>
                  <a:lnTo>
                    <a:pt x="1651" y="98"/>
                  </a:lnTo>
                  <a:lnTo>
                    <a:pt x="1653" y="98"/>
                  </a:lnTo>
                  <a:lnTo>
                    <a:pt x="1655" y="97"/>
                  </a:lnTo>
                  <a:lnTo>
                    <a:pt x="1656" y="97"/>
                  </a:lnTo>
                  <a:lnTo>
                    <a:pt x="1657" y="95"/>
                  </a:lnTo>
                  <a:lnTo>
                    <a:pt x="1657" y="94"/>
                  </a:lnTo>
                  <a:lnTo>
                    <a:pt x="1657" y="90"/>
                  </a:lnTo>
                  <a:lnTo>
                    <a:pt x="1657" y="89"/>
                  </a:lnTo>
                  <a:lnTo>
                    <a:pt x="1656" y="88"/>
                  </a:lnTo>
                  <a:lnTo>
                    <a:pt x="1655" y="88"/>
                  </a:lnTo>
                  <a:lnTo>
                    <a:pt x="1654" y="89"/>
                  </a:lnTo>
                  <a:lnTo>
                    <a:pt x="1653" y="89"/>
                  </a:lnTo>
                  <a:lnTo>
                    <a:pt x="1651" y="89"/>
                  </a:lnTo>
                  <a:lnTo>
                    <a:pt x="1648" y="87"/>
                  </a:lnTo>
                  <a:lnTo>
                    <a:pt x="1647" y="86"/>
                  </a:lnTo>
                  <a:lnTo>
                    <a:pt x="1647" y="85"/>
                  </a:lnTo>
                  <a:lnTo>
                    <a:pt x="1647" y="64"/>
                  </a:lnTo>
                  <a:lnTo>
                    <a:pt x="1655" y="64"/>
                  </a:lnTo>
                  <a:lnTo>
                    <a:pt x="1657" y="63"/>
                  </a:lnTo>
                  <a:lnTo>
                    <a:pt x="1657" y="59"/>
                  </a:lnTo>
                  <a:close/>
                  <a:moveTo>
                    <a:pt x="1693" y="61"/>
                  </a:moveTo>
                  <a:lnTo>
                    <a:pt x="1693" y="56"/>
                  </a:lnTo>
                  <a:lnTo>
                    <a:pt x="1692" y="55"/>
                  </a:lnTo>
                  <a:lnTo>
                    <a:pt x="1691" y="54"/>
                  </a:lnTo>
                  <a:lnTo>
                    <a:pt x="1690" y="54"/>
                  </a:lnTo>
                  <a:lnTo>
                    <a:pt x="1689" y="54"/>
                  </a:lnTo>
                  <a:lnTo>
                    <a:pt x="1687" y="54"/>
                  </a:lnTo>
                  <a:lnTo>
                    <a:pt x="1685" y="54"/>
                  </a:lnTo>
                  <a:lnTo>
                    <a:pt x="1682" y="55"/>
                  </a:lnTo>
                  <a:lnTo>
                    <a:pt x="1680" y="58"/>
                  </a:lnTo>
                  <a:lnTo>
                    <a:pt x="1677" y="61"/>
                  </a:lnTo>
                  <a:lnTo>
                    <a:pt x="1677" y="55"/>
                  </a:lnTo>
                  <a:lnTo>
                    <a:pt x="1676" y="55"/>
                  </a:lnTo>
                  <a:lnTo>
                    <a:pt x="1674" y="55"/>
                  </a:lnTo>
                  <a:lnTo>
                    <a:pt x="1672" y="54"/>
                  </a:lnTo>
                  <a:lnTo>
                    <a:pt x="1670" y="55"/>
                  </a:lnTo>
                  <a:lnTo>
                    <a:pt x="1668" y="55"/>
                  </a:lnTo>
                  <a:lnTo>
                    <a:pt x="1667" y="55"/>
                  </a:lnTo>
                  <a:lnTo>
                    <a:pt x="1667" y="56"/>
                  </a:lnTo>
                  <a:lnTo>
                    <a:pt x="1667" y="96"/>
                  </a:lnTo>
                  <a:lnTo>
                    <a:pt x="1667" y="97"/>
                  </a:lnTo>
                  <a:lnTo>
                    <a:pt x="1668" y="97"/>
                  </a:lnTo>
                  <a:lnTo>
                    <a:pt x="1670" y="98"/>
                  </a:lnTo>
                  <a:lnTo>
                    <a:pt x="1673" y="98"/>
                  </a:lnTo>
                  <a:lnTo>
                    <a:pt x="1675" y="98"/>
                  </a:lnTo>
                  <a:lnTo>
                    <a:pt x="1677" y="97"/>
                  </a:lnTo>
                  <a:lnTo>
                    <a:pt x="1678" y="97"/>
                  </a:lnTo>
                  <a:lnTo>
                    <a:pt x="1678" y="96"/>
                  </a:lnTo>
                  <a:lnTo>
                    <a:pt x="1678" y="71"/>
                  </a:lnTo>
                  <a:lnTo>
                    <a:pt x="1681" y="68"/>
                  </a:lnTo>
                  <a:lnTo>
                    <a:pt x="1683" y="66"/>
                  </a:lnTo>
                  <a:lnTo>
                    <a:pt x="1685" y="65"/>
                  </a:lnTo>
                  <a:lnTo>
                    <a:pt x="1687" y="64"/>
                  </a:lnTo>
                  <a:lnTo>
                    <a:pt x="1688" y="64"/>
                  </a:lnTo>
                  <a:lnTo>
                    <a:pt x="1689" y="65"/>
                  </a:lnTo>
                  <a:lnTo>
                    <a:pt x="1690" y="65"/>
                  </a:lnTo>
                  <a:lnTo>
                    <a:pt x="1691" y="65"/>
                  </a:lnTo>
                  <a:lnTo>
                    <a:pt x="1692" y="65"/>
                  </a:lnTo>
                  <a:lnTo>
                    <a:pt x="1692" y="64"/>
                  </a:lnTo>
                  <a:lnTo>
                    <a:pt x="1693" y="63"/>
                  </a:lnTo>
                  <a:lnTo>
                    <a:pt x="1693" y="61"/>
                  </a:lnTo>
                  <a:close/>
                  <a:moveTo>
                    <a:pt x="1735" y="79"/>
                  </a:moveTo>
                  <a:lnTo>
                    <a:pt x="1735" y="66"/>
                  </a:lnTo>
                  <a:lnTo>
                    <a:pt x="1734" y="64"/>
                  </a:lnTo>
                  <a:lnTo>
                    <a:pt x="1734" y="62"/>
                  </a:lnTo>
                  <a:lnTo>
                    <a:pt x="1733" y="60"/>
                  </a:lnTo>
                  <a:lnTo>
                    <a:pt x="1732" y="59"/>
                  </a:lnTo>
                  <a:lnTo>
                    <a:pt x="1729" y="56"/>
                  </a:lnTo>
                  <a:lnTo>
                    <a:pt x="1727" y="55"/>
                  </a:lnTo>
                  <a:lnTo>
                    <a:pt x="1723" y="54"/>
                  </a:lnTo>
                  <a:lnTo>
                    <a:pt x="1720" y="54"/>
                  </a:lnTo>
                  <a:lnTo>
                    <a:pt x="1717" y="54"/>
                  </a:lnTo>
                  <a:lnTo>
                    <a:pt x="1712" y="54"/>
                  </a:lnTo>
                  <a:lnTo>
                    <a:pt x="1707" y="55"/>
                  </a:lnTo>
                  <a:lnTo>
                    <a:pt x="1704" y="57"/>
                  </a:lnTo>
                  <a:lnTo>
                    <a:pt x="1702" y="58"/>
                  </a:lnTo>
                  <a:lnTo>
                    <a:pt x="1701" y="60"/>
                  </a:lnTo>
                  <a:lnTo>
                    <a:pt x="1701" y="64"/>
                  </a:lnTo>
                  <a:lnTo>
                    <a:pt x="1701" y="65"/>
                  </a:lnTo>
                  <a:lnTo>
                    <a:pt x="1702" y="66"/>
                  </a:lnTo>
                  <a:lnTo>
                    <a:pt x="1704" y="66"/>
                  </a:lnTo>
                  <a:lnTo>
                    <a:pt x="1707" y="64"/>
                  </a:lnTo>
                  <a:lnTo>
                    <a:pt x="1711" y="63"/>
                  </a:lnTo>
                  <a:lnTo>
                    <a:pt x="1713" y="62"/>
                  </a:lnTo>
                  <a:lnTo>
                    <a:pt x="1714" y="62"/>
                  </a:lnTo>
                  <a:lnTo>
                    <a:pt x="1716" y="62"/>
                  </a:lnTo>
                  <a:lnTo>
                    <a:pt x="1720" y="63"/>
                  </a:lnTo>
                  <a:lnTo>
                    <a:pt x="1722" y="64"/>
                  </a:lnTo>
                  <a:lnTo>
                    <a:pt x="1723" y="66"/>
                  </a:lnTo>
                  <a:lnTo>
                    <a:pt x="1723" y="67"/>
                  </a:lnTo>
                  <a:lnTo>
                    <a:pt x="1724" y="69"/>
                  </a:lnTo>
                  <a:lnTo>
                    <a:pt x="1724" y="72"/>
                  </a:lnTo>
                  <a:lnTo>
                    <a:pt x="1724" y="79"/>
                  </a:lnTo>
                  <a:lnTo>
                    <a:pt x="1724" y="86"/>
                  </a:lnTo>
                  <a:lnTo>
                    <a:pt x="1720" y="90"/>
                  </a:lnTo>
                  <a:lnTo>
                    <a:pt x="1715" y="91"/>
                  </a:lnTo>
                  <a:lnTo>
                    <a:pt x="1713" y="91"/>
                  </a:lnTo>
                  <a:lnTo>
                    <a:pt x="1712" y="90"/>
                  </a:lnTo>
                  <a:lnTo>
                    <a:pt x="1711" y="89"/>
                  </a:lnTo>
                  <a:lnTo>
                    <a:pt x="1709" y="85"/>
                  </a:lnTo>
                  <a:lnTo>
                    <a:pt x="1710" y="83"/>
                  </a:lnTo>
                  <a:lnTo>
                    <a:pt x="1712" y="81"/>
                  </a:lnTo>
                  <a:lnTo>
                    <a:pt x="1715" y="80"/>
                  </a:lnTo>
                  <a:lnTo>
                    <a:pt x="1716" y="79"/>
                  </a:lnTo>
                  <a:lnTo>
                    <a:pt x="1718" y="79"/>
                  </a:lnTo>
                  <a:lnTo>
                    <a:pt x="1724" y="79"/>
                  </a:lnTo>
                  <a:lnTo>
                    <a:pt x="1724" y="72"/>
                  </a:lnTo>
                  <a:lnTo>
                    <a:pt x="1716" y="72"/>
                  </a:lnTo>
                  <a:lnTo>
                    <a:pt x="1713" y="72"/>
                  </a:lnTo>
                  <a:lnTo>
                    <a:pt x="1708" y="73"/>
                  </a:lnTo>
                  <a:lnTo>
                    <a:pt x="1705" y="74"/>
                  </a:lnTo>
                  <a:lnTo>
                    <a:pt x="1702" y="77"/>
                  </a:lnTo>
                  <a:lnTo>
                    <a:pt x="1701" y="78"/>
                  </a:lnTo>
                  <a:lnTo>
                    <a:pt x="1699" y="81"/>
                  </a:lnTo>
                  <a:lnTo>
                    <a:pt x="1698" y="83"/>
                  </a:lnTo>
                  <a:lnTo>
                    <a:pt x="1698" y="88"/>
                  </a:lnTo>
                  <a:lnTo>
                    <a:pt x="1699" y="90"/>
                  </a:lnTo>
                  <a:lnTo>
                    <a:pt x="1699" y="91"/>
                  </a:lnTo>
                  <a:lnTo>
                    <a:pt x="1702" y="95"/>
                  </a:lnTo>
                  <a:lnTo>
                    <a:pt x="1704" y="96"/>
                  </a:lnTo>
                  <a:lnTo>
                    <a:pt x="1705" y="97"/>
                  </a:lnTo>
                  <a:lnTo>
                    <a:pt x="1709" y="98"/>
                  </a:lnTo>
                  <a:lnTo>
                    <a:pt x="1711" y="99"/>
                  </a:lnTo>
                  <a:lnTo>
                    <a:pt x="1715" y="99"/>
                  </a:lnTo>
                  <a:lnTo>
                    <a:pt x="1718" y="98"/>
                  </a:lnTo>
                  <a:lnTo>
                    <a:pt x="1722" y="96"/>
                  </a:lnTo>
                  <a:lnTo>
                    <a:pt x="1724" y="95"/>
                  </a:lnTo>
                  <a:lnTo>
                    <a:pt x="1725" y="93"/>
                  </a:lnTo>
                  <a:lnTo>
                    <a:pt x="1725" y="96"/>
                  </a:lnTo>
                  <a:lnTo>
                    <a:pt x="1726" y="97"/>
                  </a:lnTo>
                  <a:lnTo>
                    <a:pt x="1727" y="98"/>
                  </a:lnTo>
                  <a:lnTo>
                    <a:pt x="1730" y="98"/>
                  </a:lnTo>
                  <a:lnTo>
                    <a:pt x="1733" y="98"/>
                  </a:lnTo>
                  <a:lnTo>
                    <a:pt x="1734" y="97"/>
                  </a:lnTo>
                  <a:lnTo>
                    <a:pt x="1735" y="96"/>
                  </a:lnTo>
                  <a:lnTo>
                    <a:pt x="1735" y="93"/>
                  </a:lnTo>
                  <a:lnTo>
                    <a:pt x="1735" y="91"/>
                  </a:lnTo>
                  <a:lnTo>
                    <a:pt x="1735" y="79"/>
                  </a:lnTo>
                  <a:close/>
                  <a:moveTo>
                    <a:pt x="1774" y="89"/>
                  </a:moveTo>
                  <a:lnTo>
                    <a:pt x="1774" y="87"/>
                  </a:lnTo>
                  <a:lnTo>
                    <a:pt x="1774" y="86"/>
                  </a:lnTo>
                  <a:lnTo>
                    <a:pt x="1773" y="85"/>
                  </a:lnTo>
                  <a:lnTo>
                    <a:pt x="1771" y="85"/>
                  </a:lnTo>
                  <a:lnTo>
                    <a:pt x="1769" y="87"/>
                  </a:lnTo>
                  <a:lnTo>
                    <a:pt x="1766" y="89"/>
                  </a:lnTo>
                  <a:lnTo>
                    <a:pt x="1762" y="89"/>
                  </a:lnTo>
                  <a:lnTo>
                    <a:pt x="1758" y="88"/>
                  </a:lnTo>
                  <a:lnTo>
                    <a:pt x="1755" y="86"/>
                  </a:lnTo>
                  <a:lnTo>
                    <a:pt x="1754" y="82"/>
                  </a:lnTo>
                  <a:lnTo>
                    <a:pt x="1753" y="80"/>
                  </a:lnTo>
                  <a:lnTo>
                    <a:pt x="1753" y="72"/>
                  </a:lnTo>
                  <a:lnTo>
                    <a:pt x="1754" y="68"/>
                  </a:lnTo>
                  <a:lnTo>
                    <a:pt x="1757" y="64"/>
                  </a:lnTo>
                  <a:lnTo>
                    <a:pt x="1759" y="63"/>
                  </a:lnTo>
                  <a:lnTo>
                    <a:pt x="1762" y="63"/>
                  </a:lnTo>
                  <a:lnTo>
                    <a:pt x="1766" y="64"/>
                  </a:lnTo>
                  <a:lnTo>
                    <a:pt x="1769" y="65"/>
                  </a:lnTo>
                  <a:lnTo>
                    <a:pt x="1771" y="66"/>
                  </a:lnTo>
                  <a:lnTo>
                    <a:pt x="1772" y="67"/>
                  </a:lnTo>
                  <a:lnTo>
                    <a:pt x="1774" y="66"/>
                  </a:lnTo>
                  <a:lnTo>
                    <a:pt x="1774" y="63"/>
                  </a:lnTo>
                  <a:lnTo>
                    <a:pt x="1774" y="59"/>
                  </a:lnTo>
                  <a:lnTo>
                    <a:pt x="1773" y="58"/>
                  </a:lnTo>
                  <a:lnTo>
                    <a:pt x="1773" y="57"/>
                  </a:lnTo>
                  <a:lnTo>
                    <a:pt x="1771" y="56"/>
                  </a:lnTo>
                  <a:lnTo>
                    <a:pt x="1768" y="55"/>
                  </a:lnTo>
                  <a:lnTo>
                    <a:pt x="1765" y="54"/>
                  </a:lnTo>
                  <a:lnTo>
                    <a:pt x="1762" y="54"/>
                  </a:lnTo>
                  <a:lnTo>
                    <a:pt x="1759" y="54"/>
                  </a:lnTo>
                  <a:lnTo>
                    <a:pt x="1756" y="54"/>
                  </a:lnTo>
                  <a:lnTo>
                    <a:pt x="1751" y="56"/>
                  </a:lnTo>
                  <a:lnTo>
                    <a:pt x="1749" y="57"/>
                  </a:lnTo>
                  <a:lnTo>
                    <a:pt x="1745" y="61"/>
                  </a:lnTo>
                  <a:lnTo>
                    <a:pt x="1744" y="64"/>
                  </a:lnTo>
                  <a:lnTo>
                    <a:pt x="1742" y="70"/>
                  </a:lnTo>
                  <a:lnTo>
                    <a:pt x="1742" y="72"/>
                  </a:lnTo>
                  <a:lnTo>
                    <a:pt x="1742" y="82"/>
                  </a:lnTo>
                  <a:lnTo>
                    <a:pt x="1742" y="83"/>
                  </a:lnTo>
                  <a:lnTo>
                    <a:pt x="1744" y="89"/>
                  </a:lnTo>
                  <a:lnTo>
                    <a:pt x="1745" y="91"/>
                  </a:lnTo>
                  <a:lnTo>
                    <a:pt x="1748" y="95"/>
                  </a:lnTo>
                  <a:lnTo>
                    <a:pt x="1750" y="96"/>
                  </a:lnTo>
                  <a:lnTo>
                    <a:pt x="1755" y="98"/>
                  </a:lnTo>
                  <a:lnTo>
                    <a:pt x="1758" y="99"/>
                  </a:lnTo>
                  <a:lnTo>
                    <a:pt x="1761" y="99"/>
                  </a:lnTo>
                  <a:lnTo>
                    <a:pt x="1765" y="98"/>
                  </a:lnTo>
                  <a:lnTo>
                    <a:pt x="1768" y="97"/>
                  </a:lnTo>
                  <a:lnTo>
                    <a:pt x="1771" y="96"/>
                  </a:lnTo>
                  <a:lnTo>
                    <a:pt x="1773" y="95"/>
                  </a:lnTo>
                  <a:lnTo>
                    <a:pt x="1774" y="94"/>
                  </a:lnTo>
                  <a:lnTo>
                    <a:pt x="1774" y="93"/>
                  </a:lnTo>
                  <a:lnTo>
                    <a:pt x="1774" y="91"/>
                  </a:lnTo>
                  <a:lnTo>
                    <a:pt x="1774" y="89"/>
                  </a:lnTo>
                  <a:close/>
                  <a:moveTo>
                    <a:pt x="1806" y="59"/>
                  </a:moveTo>
                  <a:lnTo>
                    <a:pt x="1806" y="57"/>
                  </a:lnTo>
                  <a:lnTo>
                    <a:pt x="1805" y="56"/>
                  </a:lnTo>
                  <a:lnTo>
                    <a:pt x="1805" y="55"/>
                  </a:lnTo>
                  <a:lnTo>
                    <a:pt x="1804" y="55"/>
                  </a:lnTo>
                  <a:lnTo>
                    <a:pt x="1795" y="55"/>
                  </a:lnTo>
                  <a:lnTo>
                    <a:pt x="1795" y="46"/>
                  </a:lnTo>
                  <a:lnTo>
                    <a:pt x="1795" y="45"/>
                  </a:lnTo>
                  <a:lnTo>
                    <a:pt x="1794" y="44"/>
                  </a:lnTo>
                  <a:lnTo>
                    <a:pt x="1793" y="44"/>
                  </a:lnTo>
                  <a:lnTo>
                    <a:pt x="1790" y="44"/>
                  </a:lnTo>
                  <a:lnTo>
                    <a:pt x="1787" y="44"/>
                  </a:lnTo>
                  <a:lnTo>
                    <a:pt x="1785" y="44"/>
                  </a:lnTo>
                  <a:lnTo>
                    <a:pt x="1784" y="45"/>
                  </a:lnTo>
                  <a:lnTo>
                    <a:pt x="1784" y="46"/>
                  </a:lnTo>
                  <a:lnTo>
                    <a:pt x="1784" y="55"/>
                  </a:lnTo>
                  <a:lnTo>
                    <a:pt x="1779" y="55"/>
                  </a:lnTo>
                  <a:lnTo>
                    <a:pt x="1778" y="56"/>
                  </a:lnTo>
                  <a:lnTo>
                    <a:pt x="1778" y="57"/>
                  </a:lnTo>
                  <a:lnTo>
                    <a:pt x="1778" y="59"/>
                  </a:lnTo>
                  <a:lnTo>
                    <a:pt x="1778" y="63"/>
                  </a:lnTo>
                  <a:lnTo>
                    <a:pt x="1779" y="64"/>
                  </a:lnTo>
                  <a:lnTo>
                    <a:pt x="1784" y="64"/>
                  </a:lnTo>
                  <a:lnTo>
                    <a:pt x="1784" y="88"/>
                  </a:lnTo>
                  <a:lnTo>
                    <a:pt x="1785" y="89"/>
                  </a:lnTo>
                  <a:lnTo>
                    <a:pt x="1785" y="92"/>
                  </a:lnTo>
                  <a:lnTo>
                    <a:pt x="1786" y="94"/>
                  </a:lnTo>
                  <a:lnTo>
                    <a:pt x="1787" y="95"/>
                  </a:lnTo>
                  <a:lnTo>
                    <a:pt x="1791" y="98"/>
                  </a:lnTo>
                  <a:lnTo>
                    <a:pt x="1793" y="98"/>
                  </a:lnTo>
                  <a:lnTo>
                    <a:pt x="1795" y="99"/>
                  </a:lnTo>
                  <a:lnTo>
                    <a:pt x="1797" y="99"/>
                  </a:lnTo>
                  <a:lnTo>
                    <a:pt x="1800" y="98"/>
                  </a:lnTo>
                  <a:lnTo>
                    <a:pt x="1802" y="98"/>
                  </a:lnTo>
                  <a:lnTo>
                    <a:pt x="1804" y="97"/>
                  </a:lnTo>
                  <a:lnTo>
                    <a:pt x="1805" y="97"/>
                  </a:lnTo>
                  <a:lnTo>
                    <a:pt x="1806" y="95"/>
                  </a:lnTo>
                  <a:lnTo>
                    <a:pt x="1806" y="94"/>
                  </a:lnTo>
                  <a:lnTo>
                    <a:pt x="1806" y="90"/>
                  </a:lnTo>
                  <a:lnTo>
                    <a:pt x="1806" y="89"/>
                  </a:lnTo>
                  <a:lnTo>
                    <a:pt x="1805" y="89"/>
                  </a:lnTo>
                  <a:lnTo>
                    <a:pt x="1805" y="88"/>
                  </a:lnTo>
                  <a:lnTo>
                    <a:pt x="1804" y="88"/>
                  </a:lnTo>
                  <a:lnTo>
                    <a:pt x="1803" y="89"/>
                  </a:lnTo>
                  <a:lnTo>
                    <a:pt x="1802" y="89"/>
                  </a:lnTo>
                  <a:lnTo>
                    <a:pt x="1800" y="89"/>
                  </a:lnTo>
                  <a:lnTo>
                    <a:pt x="1796" y="87"/>
                  </a:lnTo>
                  <a:lnTo>
                    <a:pt x="1796" y="86"/>
                  </a:lnTo>
                  <a:lnTo>
                    <a:pt x="1795" y="85"/>
                  </a:lnTo>
                  <a:lnTo>
                    <a:pt x="1795" y="64"/>
                  </a:lnTo>
                  <a:lnTo>
                    <a:pt x="1804" y="64"/>
                  </a:lnTo>
                  <a:lnTo>
                    <a:pt x="1805" y="63"/>
                  </a:lnTo>
                  <a:lnTo>
                    <a:pt x="1806" y="59"/>
                  </a:lnTo>
                  <a:close/>
                  <a:moveTo>
                    <a:pt x="1839" y="83"/>
                  </a:moveTo>
                  <a:lnTo>
                    <a:pt x="1839" y="81"/>
                  </a:lnTo>
                  <a:lnTo>
                    <a:pt x="1839" y="80"/>
                  </a:lnTo>
                  <a:lnTo>
                    <a:pt x="1836" y="77"/>
                  </a:lnTo>
                  <a:lnTo>
                    <a:pt x="1833" y="74"/>
                  </a:lnTo>
                  <a:lnTo>
                    <a:pt x="1830" y="73"/>
                  </a:lnTo>
                  <a:lnTo>
                    <a:pt x="1826" y="71"/>
                  </a:lnTo>
                  <a:lnTo>
                    <a:pt x="1823" y="70"/>
                  </a:lnTo>
                  <a:lnTo>
                    <a:pt x="1821" y="68"/>
                  </a:lnTo>
                  <a:lnTo>
                    <a:pt x="1820" y="66"/>
                  </a:lnTo>
                  <a:lnTo>
                    <a:pt x="1820" y="65"/>
                  </a:lnTo>
                  <a:lnTo>
                    <a:pt x="1820" y="64"/>
                  </a:lnTo>
                  <a:lnTo>
                    <a:pt x="1821" y="63"/>
                  </a:lnTo>
                  <a:lnTo>
                    <a:pt x="1823" y="62"/>
                  </a:lnTo>
                  <a:lnTo>
                    <a:pt x="1826" y="62"/>
                  </a:lnTo>
                  <a:lnTo>
                    <a:pt x="1830" y="62"/>
                  </a:lnTo>
                  <a:lnTo>
                    <a:pt x="1832" y="63"/>
                  </a:lnTo>
                  <a:lnTo>
                    <a:pt x="1835" y="64"/>
                  </a:lnTo>
                  <a:lnTo>
                    <a:pt x="1836" y="65"/>
                  </a:lnTo>
                  <a:lnTo>
                    <a:pt x="1836" y="64"/>
                  </a:lnTo>
                  <a:lnTo>
                    <a:pt x="1837" y="64"/>
                  </a:lnTo>
                  <a:lnTo>
                    <a:pt x="1837" y="63"/>
                  </a:lnTo>
                  <a:lnTo>
                    <a:pt x="1837" y="62"/>
                  </a:lnTo>
                  <a:lnTo>
                    <a:pt x="1837" y="58"/>
                  </a:lnTo>
                  <a:lnTo>
                    <a:pt x="1837" y="57"/>
                  </a:lnTo>
                  <a:lnTo>
                    <a:pt x="1836" y="56"/>
                  </a:lnTo>
                  <a:lnTo>
                    <a:pt x="1835" y="56"/>
                  </a:lnTo>
                  <a:lnTo>
                    <a:pt x="1832" y="55"/>
                  </a:lnTo>
                  <a:lnTo>
                    <a:pt x="1829" y="54"/>
                  </a:lnTo>
                  <a:lnTo>
                    <a:pt x="1825" y="54"/>
                  </a:lnTo>
                  <a:lnTo>
                    <a:pt x="1823" y="54"/>
                  </a:lnTo>
                  <a:lnTo>
                    <a:pt x="1821" y="54"/>
                  </a:lnTo>
                  <a:lnTo>
                    <a:pt x="1817" y="55"/>
                  </a:lnTo>
                  <a:lnTo>
                    <a:pt x="1815" y="56"/>
                  </a:lnTo>
                  <a:lnTo>
                    <a:pt x="1814" y="57"/>
                  </a:lnTo>
                  <a:lnTo>
                    <a:pt x="1810" y="61"/>
                  </a:lnTo>
                  <a:lnTo>
                    <a:pt x="1810" y="63"/>
                  </a:lnTo>
                  <a:lnTo>
                    <a:pt x="1809" y="64"/>
                  </a:lnTo>
                  <a:lnTo>
                    <a:pt x="1809" y="69"/>
                  </a:lnTo>
                  <a:lnTo>
                    <a:pt x="1809" y="70"/>
                  </a:lnTo>
                  <a:lnTo>
                    <a:pt x="1810" y="71"/>
                  </a:lnTo>
                  <a:lnTo>
                    <a:pt x="1812" y="75"/>
                  </a:lnTo>
                  <a:lnTo>
                    <a:pt x="1815" y="77"/>
                  </a:lnTo>
                  <a:lnTo>
                    <a:pt x="1819" y="79"/>
                  </a:lnTo>
                  <a:lnTo>
                    <a:pt x="1822" y="80"/>
                  </a:lnTo>
                  <a:lnTo>
                    <a:pt x="1825" y="82"/>
                  </a:lnTo>
                  <a:lnTo>
                    <a:pt x="1828" y="83"/>
                  </a:lnTo>
                  <a:lnTo>
                    <a:pt x="1828" y="86"/>
                  </a:lnTo>
                  <a:lnTo>
                    <a:pt x="1828" y="88"/>
                  </a:lnTo>
                  <a:lnTo>
                    <a:pt x="1827" y="89"/>
                  </a:lnTo>
                  <a:lnTo>
                    <a:pt x="1825" y="90"/>
                  </a:lnTo>
                  <a:lnTo>
                    <a:pt x="1822" y="90"/>
                  </a:lnTo>
                  <a:lnTo>
                    <a:pt x="1818" y="90"/>
                  </a:lnTo>
                  <a:lnTo>
                    <a:pt x="1814" y="89"/>
                  </a:lnTo>
                  <a:lnTo>
                    <a:pt x="1812" y="87"/>
                  </a:lnTo>
                  <a:lnTo>
                    <a:pt x="1810" y="87"/>
                  </a:lnTo>
                  <a:lnTo>
                    <a:pt x="1809" y="88"/>
                  </a:lnTo>
                  <a:lnTo>
                    <a:pt x="1809" y="89"/>
                  </a:lnTo>
                  <a:lnTo>
                    <a:pt x="1809" y="91"/>
                  </a:lnTo>
                  <a:lnTo>
                    <a:pt x="1809" y="94"/>
                  </a:lnTo>
                  <a:lnTo>
                    <a:pt x="1810" y="95"/>
                  </a:lnTo>
                  <a:lnTo>
                    <a:pt x="1812" y="96"/>
                  </a:lnTo>
                  <a:lnTo>
                    <a:pt x="1814" y="97"/>
                  </a:lnTo>
                  <a:lnTo>
                    <a:pt x="1818" y="98"/>
                  </a:lnTo>
                  <a:lnTo>
                    <a:pt x="1822" y="99"/>
                  </a:lnTo>
                  <a:lnTo>
                    <a:pt x="1825" y="99"/>
                  </a:lnTo>
                  <a:lnTo>
                    <a:pt x="1827" y="98"/>
                  </a:lnTo>
                  <a:lnTo>
                    <a:pt x="1831" y="97"/>
                  </a:lnTo>
                  <a:lnTo>
                    <a:pt x="1833" y="96"/>
                  </a:lnTo>
                  <a:lnTo>
                    <a:pt x="1835" y="95"/>
                  </a:lnTo>
                  <a:lnTo>
                    <a:pt x="1838" y="91"/>
                  </a:lnTo>
                  <a:lnTo>
                    <a:pt x="1838" y="90"/>
                  </a:lnTo>
                  <a:lnTo>
                    <a:pt x="1839" y="89"/>
                  </a:lnTo>
                  <a:lnTo>
                    <a:pt x="1839" y="88"/>
                  </a:lnTo>
                  <a:lnTo>
                    <a:pt x="1839" y="83"/>
                  </a:lnTo>
                  <a:close/>
                  <a:moveTo>
                    <a:pt x="2784" y="128"/>
                  </a:moveTo>
                  <a:lnTo>
                    <a:pt x="2784" y="127"/>
                  </a:lnTo>
                  <a:lnTo>
                    <a:pt x="2783" y="125"/>
                  </a:lnTo>
                  <a:lnTo>
                    <a:pt x="2778" y="114"/>
                  </a:lnTo>
                  <a:lnTo>
                    <a:pt x="2776" y="110"/>
                  </a:lnTo>
                  <a:lnTo>
                    <a:pt x="2774" y="107"/>
                  </a:lnTo>
                  <a:lnTo>
                    <a:pt x="2772" y="105"/>
                  </a:lnTo>
                  <a:lnTo>
                    <a:pt x="2770" y="103"/>
                  </a:lnTo>
                  <a:lnTo>
                    <a:pt x="2771" y="103"/>
                  </a:lnTo>
                  <a:lnTo>
                    <a:pt x="2773" y="102"/>
                  </a:lnTo>
                  <a:lnTo>
                    <a:pt x="2774" y="101"/>
                  </a:lnTo>
                  <a:lnTo>
                    <a:pt x="2778" y="98"/>
                  </a:lnTo>
                  <a:lnTo>
                    <a:pt x="2780" y="93"/>
                  </a:lnTo>
                  <a:lnTo>
                    <a:pt x="2781" y="92"/>
                  </a:lnTo>
                  <a:lnTo>
                    <a:pt x="2781" y="90"/>
                  </a:lnTo>
                  <a:lnTo>
                    <a:pt x="2781" y="86"/>
                  </a:lnTo>
                  <a:lnTo>
                    <a:pt x="2780" y="84"/>
                  </a:lnTo>
                  <a:lnTo>
                    <a:pt x="2779" y="81"/>
                  </a:lnTo>
                  <a:lnTo>
                    <a:pt x="2779" y="80"/>
                  </a:lnTo>
                  <a:lnTo>
                    <a:pt x="2778" y="79"/>
                  </a:lnTo>
                  <a:lnTo>
                    <a:pt x="2775" y="76"/>
                  </a:lnTo>
                  <a:lnTo>
                    <a:pt x="2774" y="75"/>
                  </a:lnTo>
                  <a:lnTo>
                    <a:pt x="2770" y="74"/>
                  </a:lnTo>
                  <a:lnTo>
                    <a:pt x="2769" y="73"/>
                  </a:lnTo>
                  <a:lnTo>
                    <a:pt x="2769" y="87"/>
                  </a:lnTo>
                  <a:lnTo>
                    <a:pt x="2768" y="90"/>
                  </a:lnTo>
                  <a:lnTo>
                    <a:pt x="2768" y="93"/>
                  </a:lnTo>
                  <a:lnTo>
                    <a:pt x="2766" y="95"/>
                  </a:lnTo>
                  <a:lnTo>
                    <a:pt x="2763" y="97"/>
                  </a:lnTo>
                  <a:lnTo>
                    <a:pt x="2759" y="98"/>
                  </a:lnTo>
                  <a:lnTo>
                    <a:pt x="2753" y="98"/>
                  </a:lnTo>
                  <a:lnTo>
                    <a:pt x="2753" y="81"/>
                  </a:lnTo>
                  <a:lnTo>
                    <a:pt x="2758" y="81"/>
                  </a:lnTo>
                  <a:lnTo>
                    <a:pt x="2761" y="81"/>
                  </a:lnTo>
                  <a:lnTo>
                    <a:pt x="2763" y="82"/>
                  </a:lnTo>
                  <a:lnTo>
                    <a:pt x="2765" y="82"/>
                  </a:lnTo>
                  <a:lnTo>
                    <a:pt x="2766" y="83"/>
                  </a:lnTo>
                  <a:lnTo>
                    <a:pt x="2768" y="86"/>
                  </a:lnTo>
                  <a:lnTo>
                    <a:pt x="2769" y="87"/>
                  </a:lnTo>
                  <a:lnTo>
                    <a:pt x="2769" y="73"/>
                  </a:lnTo>
                  <a:lnTo>
                    <a:pt x="2768" y="73"/>
                  </a:lnTo>
                  <a:lnTo>
                    <a:pt x="2766" y="73"/>
                  </a:lnTo>
                  <a:lnTo>
                    <a:pt x="2763" y="72"/>
                  </a:lnTo>
                  <a:lnTo>
                    <a:pt x="2759" y="72"/>
                  </a:lnTo>
                  <a:lnTo>
                    <a:pt x="2744" y="72"/>
                  </a:lnTo>
                  <a:lnTo>
                    <a:pt x="2742" y="73"/>
                  </a:lnTo>
                  <a:lnTo>
                    <a:pt x="2741" y="76"/>
                  </a:lnTo>
                  <a:lnTo>
                    <a:pt x="2741" y="129"/>
                  </a:lnTo>
                  <a:lnTo>
                    <a:pt x="2742" y="130"/>
                  </a:lnTo>
                  <a:lnTo>
                    <a:pt x="2744" y="130"/>
                  </a:lnTo>
                  <a:lnTo>
                    <a:pt x="2747" y="130"/>
                  </a:lnTo>
                  <a:lnTo>
                    <a:pt x="2750" y="130"/>
                  </a:lnTo>
                  <a:lnTo>
                    <a:pt x="2751" y="130"/>
                  </a:lnTo>
                  <a:lnTo>
                    <a:pt x="2752" y="129"/>
                  </a:lnTo>
                  <a:lnTo>
                    <a:pt x="2753" y="129"/>
                  </a:lnTo>
                  <a:lnTo>
                    <a:pt x="2753" y="107"/>
                  </a:lnTo>
                  <a:lnTo>
                    <a:pt x="2756" y="107"/>
                  </a:lnTo>
                  <a:lnTo>
                    <a:pt x="2760" y="107"/>
                  </a:lnTo>
                  <a:lnTo>
                    <a:pt x="2762" y="109"/>
                  </a:lnTo>
                  <a:lnTo>
                    <a:pt x="2764" y="112"/>
                  </a:lnTo>
                  <a:lnTo>
                    <a:pt x="2766" y="116"/>
                  </a:lnTo>
                  <a:lnTo>
                    <a:pt x="2771" y="129"/>
                  </a:lnTo>
                  <a:lnTo>
                    <a:pt x="2772" y="129"/>
                  </a:lnTo>
                  <a:lnTo>
                    <a:pt x="2772" y="130"/>
                  </a:lnTo>
                  <a:lnTo>
                    <a:pt x="2773" y="130"/>
                  </a:lnTo>
                  <a:lnTo>
                    <a:pt x="2774" y="130"/>
                  </a:lnTo>
                  <a:lnTo>
                    <a:pt x="2777" y="130"/>
                  </a:lnTo>
                  <a:lnTo>
                    <a:pt x="2781" y="130"/>
                  </a:lnTo>
                  <a:lnTo>
                    <a:pt x="2783" y="130"/>
                  </a:lnTo>
                  <a:lnTo>
                    <a:pt x="2784" y="129"/>
                  </a:lnTo>
                  <a:lnTo>
                    <a:pt x="2784" y="128"/>
                  </a:lnTo>
                  <a:close/>
                  <a:moveTo>
                    <a:pt x="2830" y="104"/>
                  </a:moveTo>
                  <a:lnTo>
                    <a:pt x="2830" y="102"/>
                  </a:lnTo>
                  <a:lnTo>
                    <a:pt x="2829" y="100"/>
                  </a:lnTo>
                  <a:lnTo>
                    <a:pt x="2828" y="96"/>
                  </a:lnTo>
                  <a:lnTo>
                    <a:pt x="2827" y="94"/>
                  </a:lnTo>
                  <a:lnTo>
                    <a:pt x="2824" y="90"/>
                  </a:lnTo>
                  <a:lnTo>
                    <a:pt x="2822" y="89"/>
                  </a:lnTo>
                  <a:lnTo>
                    <a:pt x="2819" y="87"/>
                  </a:lnTo>
                  <a:lnTo>
                    <a:pt x="2819" y="104"/>
                  </a:lnTo>
                  <a:lnTo>
                    <a:pt x="2802" y="104"/>
                  </a:lnTo>
                  <a:lnTo>
                    <a:pt x="2803" y="100"/>
                  </a:lnTo>
                  <a:lnTo>
                    <a:pt x="2804" y="97"/>
                  </a:lnTo>
                  <a:lnTo>
                    <a:pt x="2807" y="95"/>
                  </a:lnTo>
                  <a:lnTo>
                    <a:pt x="2811" y="94"/>
                  </a:lnTo>
                  <a:lnTo>
                    <a:pt x="2814" y="94"/>
                  </a:lnTo>
                  <a:lnTo>
                    <a:pt x="2816" y="95"/>
                  </a:lnTo>
                  <a:lnTo>
                    <a:pt x="2818" y="99"/>
                  </a:lnTo>
                  <a:lnTo>
                    <a:pt x="2819" y="100"/>
                  </a:lnTo>
                  <a:lnTo>
                    <a:pt x="2819" y="104"/>
                  </a:lnTo>
                  <a:lnTo>
                    <a:pt x="2819" y="87"/>
                  </a:lnTo>
                  <a:lnTo>
                    <a:pt x="2817" y="87"/>
                  </a:lnTo>
                  <a:lnTo>
                    <a:pt x="2814" y="86"/>
                  </a:lnTo>
                  <a:lnTo>
                    <a:pt x="2808" y="86"/>
                  </a:lnTo>
                  <a:lnTo>
                    <a:pt x="2805" y="87"/>
                  </a:lnTo>
                  <a:lnTo>
                    <a:pt x="2800" y="89"/>
                  </a:lnTo>
                  <a:lnTo>
                    <a:pt x="2798" y="90"/>
                  </a:lnTo>
                  <a:lnTo>
                    <a:pt x="2794" y="94"/>
                  </a:lnTo>
                  <a:lnTo>
                    <a:pt x="2793" y="97"/>
                  </a:lnTo>
                  <a:lnTo>
                    <a:pt x="2791" y="102"/>
                  </a:lnTo>
                  <a:lnTo>
                    <a:pt x="2791" y="104"/>
                  </a:lnTo>
                  <a:lnTo>
                    <a:pt x="2791" y="113"/>
                  </a:lnTo>
                  <a:lnTo>
                    <a:pt x="2791" y="116"/>
                  </a:lnTo>
                  <a:lnTo>
                    <a:pt x="2793" y="122"/>
                  </a:lnTo>
                  <a:lnTo>
                    <a:pt x="2794" y="124"/>
                  </a:lnTo>
                  <a:lnTo>
                    <a:pt x="2798" y="128"/>
                  </a:lnTo>
                  <a:lnTo>
                    <a:pt x="2800" y="129"/>
                  </a:lnTo>
                  <a:lnTo>
                    <a:pt x="2805" y="131"/>
                  </a:lnTo>
                  <a:lnTo>
                    <a:pt x="2808" y="131"/>
                  </a:lnTo>
                  <a:lnTo>
                    <a:pt x="2814" y="131"/>
                  </a:lnTo>
                  <a:lnTo>
                    <a:pt x="2816" y="131"/>
                  </a:lnTo>
                  <a:lnTo>
                    <a:pt x="2818" y="131"/>
                  </a:lnTo>
                  <a:lnTo>
                    <a:pt x="2822" y="130"/>
                  </a:lnTo>
                  <a:lnTo>
                    <a:pt x="2825" y="129"/>
                  </a:lnTo>
                  <a:lnTo>
                    <a:pt x="2827" y="128"/>
                  </a:lnTo>
                  <a:lnTo>
                    <a:pt x="2827" y="127"/>
                  </a:lnTo>
                  <a:lnTo>
                    <a:pt x="2828" y="127"/>
                  </a:lnTo>
                  <a:lnTo>
                    <a:pt x="2828" y="123"/>
                  </a:lnTo>
                  <a:lnTo>
                    <a:pt x="2828" y="121"/>
                  </a:lnTo>
                  <a:lnTo>
                    <a:pt x="2827" y="120"/>
                  </a:lnTo>
                  <a:lnTo>
                    <a:pt x="2826" y="120"/>
                  </a:lnTo>
                  <a:lnTo>
                    <a:pt x="2825" y="120"/>
                  </a:lnTo>
                  <a:lnTo>
                    <a:pt x="2822" y="121"/>
                  </a:lnTo>
                  <a:lnTo>
                    <a:pt x="2818" y="122"/>
                  </a:lnTo>
                  <a:lnTo>
                    <a:pt x="2817" y="123"/>
                  </a:lnTo>
                  <a:lnTo>
                    <a:pt x="2815" y="123"/>
                  </a:lnTo>
                  <a:lnTo>
                    <a:pt x="2811" y="123"/>
                  </a:lnTo>
                  <a:lnTo>
                    <a:pt x="2809" y="122"/>
                  </a:lnTo>
                  <a:lnTo>
                    <a:pt x="2808" y="122"/>
                  </a:lnTo>
                  <a:lnTo>
                    <a:pt x="2805" y="120"/>
                  </a:lnTo>
                  <a:lnTo>
                    <a:pt x="2803" y="116"/>
                  </a:lnTo>
                  <a:lnTo>
                    <a:pt x="2802" y="112"/>
                  </a:lnTo>
                  <a:lnTo>
                    <a:pt x="2826" y="112"/>
                  </a:lnTo>
                  <a:lnTo>
                    <a:pt x="2829" y="111"/>
                  </a:lnTo>
                  <a:lnTo>
                    <a:pt x="2830" y="108"/>
                  </a:lnTo>
                  <a:lnTo>
                    <a:pt x="2830" y="104"/>
                  </a:lnTo>
                  <a:close/>
                  <a:moveTo>
                    <a:pt x="2876" y="112"/>
                  </a:moveTo>
                  <a:lnTo>
                    <a:pt x="2876" y="104"/>
                  </a:lnTo>
                  <a:lnTo>
                    <a:pt x="2876" y="102"/>
                  </a:lnTo>
                  <a:lnTo>
                    <a:pt x="2875" y="97"/>
                  </a:lnTo>
                  <a:lnTo>
                    <a:pt x="2874" y="96"/>
                  </a:lnTo>
                  <a:lnTo>
                    <a:pt x="2874" y="95"/>
                  </a:lnTo>
                  <a:lnTo>
                    <a:pt x="2873" y="93"/>
                  </a:lnTo>
                  <a:lnTo>
                    <a:pt x="2871" y="91"/>
                  </a:lnTo>
                  <a:lnTo>
                    <a:pt x="2870" y="89"/>
                  </a:lnTo>
                  <a:lnTo>
                    <a:pt x="2866" y="87"/>
                  </a:lnTo>
                  <a:lnTo>
                    <a:pt x="2865" y="87"/>
                  </a:lnTo>
                  <a:lnTo>
                    <a:pt x="2865" y="109"/>
                  </a:lnTo>
                  <a:lnTo>
                    <a:pt x="2864" y="113"/>
                  </a:lnTo>
                  <a:lnTo>
                    <a:pt x="2863" y="118"/>
                  </a:lnTo>
                  <a:lnTo>
                    <a:pt x="2860" y="121"/>
                  </a:lnTo>
                  <a:lnTo>
                    <a:pt x="2856" y="122"/>
                  </a:lnTo>
                  <a:lnTo>
                    <a:pt x="2852" y="120"/>
                  </a:lnTo>
                  <a:lnTo>
                    <a:pt x="2851" y="119"/>
                  </a:lnTo>
                  <a:lnTo>
                    <a:pt x="2849" y="117"/>
                  </a:lnTo>
                  <a:lnTo>
                    <a:pt x="2848" y="115"/>
                  </a:lnTo>
                  <a:lnTo>
                    <a:pt x="2848" y="102"/>
                  </a:lnTo>
                  <a:lnTo>
                    <a:pt x="2850" y="99"/>
                  </a:lnTo>
                  <a:lnTo>
                    <a:pt x="2852" y="97"/>
                  </a:lnTo>
                  <a:lnTo>
                    <a:pt x="2855" y="96"/>
                  </a:lnTo>
                  <a:lnTo>
                    <a:pt x="2857" y="96"/>
                  </a:lnTo>
                  <a:lnTo>
                    <a:pt x="2861" y="97"/>
                  </a:lnTo>
                  <a:lnTo>
                    <a:pt x="2863" y="100"/>
                  </a:lnTo>
                  <a:lnTo>
                    <a:pt x="2864" y="104"/>
                  </a:lnTo>
                  <a:lnTo>
                    <a:pt x="2865" y="109"/>
                  </a:lnTo>
                  <a:lnTo>
                    <a:pt x="2865" y="87"/>
                  </a:lnTo>
                  <a:lnTo>
                    <a:pt x="2863" y="86"/>
                  </a:lnTo>
                  <a:lnTo>
                    <a:pt x="2860" y="86"/>
                  </a:lnTo>
                  <a:lnTo>
                    <a:pt x="2856" y="87"/>
                  </a:lnTo>
                  <a:lnTo>
                    <a:pt x="2853" y="88"/>
                  </a:lnTo>
                  <a:lnTo>
                    <a:pt x="2849" y="90"/>
                  </a:lnTo>
                  <a:lnTo>
                    <a:pt x="2846" y="93"/>
                  </a:lnTo>
                  <a:lnTo>
                    <a:pt x="2846" y="88"/>
                  </a:lnTo>
                  <a:lnTo>
                    <a:pt x="2845" y="87"/>
                  </a:lnTo>
                  <a:lnTo>
                    <a:pt x="2843" y="87"/>
                  </a:lnTo>
                  <a:lnTo>
                    <a:pt x="2841" y="87"/>
                  </a:lnTo>
                  <a:lnTo>
                    <a:pt x="2839" y="87"/>
                  </a:lnTo>
                  <a:lnTo>
                    <a:pt x="2837" y="87"/>
                  </a:lnTo>
                  <a:lnTo>
                    <a:pt x="2836" y="88"/>
                  </a:lnTo>
                  <a:lnTo>
                    <a:pt x="2836" y="144"/>
                  </a:lnTo>
                  <a:lnTo>
                    <a:pt x="2837" y="145"/>
                  </a:lnTo>
                  <a:lnTo>
                    <a:pt x="2837" y="146"/>
                  </a:lnTo>
                  <a:lnTo>
                    <a:pt x="2839" y="146"/>
                  </a:lnTo>
                  <a:lnTo>
                    <a:pt x="2842" y="146"/>
                  </a:lnTo>
                  <a:lnTo>
                    <a:pt x="2845" y="146"/>
                  </a:lnTo>
                  <a:lnTo>
                    <a:pt x="2846" y="146"/>
                  </a:lnTo>
                  <a:lnTo>
                    <a:pt x="2847" y="145"/>
                  </a:lnTo>
                  <a:lnTo>
                    <a:pt x="2848" y="144"/>
                  </a:lnTo>
                  <a:lnTo>
                    <a:pt x="2848" y="126"/>
                  </a:lnTo>
                  <a:lnTo>
                    <a:pt x="2850" y="128"/>
                  </a:lnTo>
                  <a:lnTo>
                    <a:pt x="2853" y="130"/>
                  </a:lnTo>
                  <a:lnTo>
                    <a:pt x="2856" y="131"/>
                  </a:lnTo>
                  <a:lnTo>
                    <a:pt x="2859" y="131"/>
                  </a:lnTo>
                  <a:lnTo>
                    <a:pt x="2862" y="131"/>
                  </a:lnTo>
                  <a:lnTo>
                    <a:pt x="2864" y="131"/>
                  </a:lnTo>
                  <a:lnTo>
                    <a:pt x="2869" y="128"/>
                  </a:lnTo>
                  <a:lnTo>
                    <a:pt x="2870" y="127"/>
                  </a:lnTo>
                  <a:lnTo>
                    <a:pt x="2871" y="126"/>
                  </a:lnTo>
                  <a:lnTo>
                    <a:pt x="2873" y="123"/>
                  </a:lnTo>
                  <a:lnTo>
                    <a:pt x="2874" y="122"/>
                  </a:lnTo>
                  <a:lnTo>
                    <a:pt x="2875" y="121"/>
                  </a:lnTo>
                  <a:lnTo>
                    <a:pt x="2876" y="115"/>
                  </a:lnTo>
                  <a:lnTo>
                    <a:pt x="2876" y="112"/>
                  </a:lnTo>
                  <a:close/>
                  <a:moveTo>
                    <a:pt x="2922" y="89"/>
                  </a:moveTo>
                  <a:lnTo>
                    <a:pt x="2922" y="88"/>
                  </a:lnTo>
                  <a:lnTo>
                    <a:pt x="2921" y="87"/>
                  </a:lnTo>
                  <a:lnTo>
                    <a:pt x="2919" y="87"/>
                  </a:lnTo>
                  <a:lnTo>
                    <a:pt x="2917" y="87"/>
                  </a:lnTo>
                  <a:lnTo>
                    <a:pt x="2914" y="87"/>
                  </a:lnTo>
                  <a:lnTo>
                    <a:pt x="2912" y="87"/>
                  </a:lnTo>
                  <a:lnTo>
                    <a:pt x="2911" y="88"/>
                  </a:lnTo>
                  <a:lnTo>
                    <a:pt x="2911" y="89"/>
                  </a:lnTo>
                  <a:lnTo>
                    <a:pt x="2911" y="115"/>
                  </a:lnTo>
                  <a:lnTo>
                    <a:pt x="2909" y="117"/>
                  </a:lnTo>
                  <a:lnTo>
                    <a:pt x="2908" y="119"/>
                  </a:lnTo>
                  <a:lnTo>
                    <a:pt x="2906" y="120"/>
                  </a:lnTo>
                  <a:lnTo>
                    <a:pt x="2902" y="121"/>
                  </a:lnTo>
                  <a:lnTo>
                    <a:pt x="2899" y="121"/>
                  </a:lnTo>
                  <a:lnTo>
                    <a:pt x="2897" y="119"/>
                  </a:lnTo>
                  <a:lnTo>
                    <a:pt x="2896" y="116"/>
                  </a:lnTo>
                  <a:lnTo>
                    <a:pt x="2895" y="115"/>
                  </a:lnTo>
                  <a:lnTo>
                    <a:pt x="2895" y="89"/>
                  </a:lnTo>
                  <a:lnTo>
                    <a:pt x="2895" y="88"/>
                  </a:lnTo>
                  <a:lnTo>
                    <a:pt x="2894" y="87"/>
                  </a:lnTo>
                  <a:lnTo>
                    <a:pt x="2892" y="87"/>
                  </a:lnTo>
                  <a:lnTo>
                    <a:pt x="2890" y="87"/>
                  </a:lnTo>
                  <a:lnTo>
                    <a:pt x="2887" y="87"/>
                  </a:lnTo>
                  <a:lnTo>
                    <a:pt x="2885" y="87"/>
                  </a:lnTo>
                  <a:lnTo>
                    <a:pt x="2884" y="88"/>
                  </a:lnTo>
                  <a:lnTo>
                    <a:pt x="2884" y="117"/>
                  </a:lnTo>
                  <a:lnTo>
                    <a:pt x="2884" y="119"/>
                  </a:lnTo>
                  <a:lnTo>
                    <a:pt x="2885" y="123"/>
                  </a:lnTo>
                  <a:lnTo>
                    <a:pt x="2886" y="125"/>
                  </a:lnTo>
                  <a:lnTo>
                    <a:pt x="2888" y="128"/>
                  </a:lnTo>
                  <a:lnTo>
                    <a:pt x="2890" y="129"/>
                  </a:lnTo>
                  <a:lnTo>
                    <a:pt x="2894" y="131"/>
                  </a:lnTo>
                  <a:lnTo>
                    <a:pt x="2896" y="131"/>
                  </a:lnTo>
                  <a:lnTo>
                    <a:pt x="2901" y="131"/>
                  </a:lnTo>
                  <a:lnTo>
                    <a:pt x="2903" y="131"/>
                  </a:lnTo>
                  <a:lnTo>
                    <a:pt x="2908" y="128"/>
                  </a:lnTo>
                  <a:lnTo>
                    <a:pt x="2910" y="126"/>
                  </a:lnTo>
                  <a:lnTo>
                    <a:pt x="2912" y="124"/>
                  </a:lnTo>
                  <a:lnTo>
                    <a:pt x="2913" y="129"/>
                  </a:lnTo>
                  <a:lnTo>
                    <a:pt x="2913" y="130"/>
                  </a:lnTo>
                  <a:lnTo>
                    <a:pt x="2915" y="130"/>
                  </a:lnTo>
                  <a:lnTo>
                    <a:pt x="2917" y="130"/>
                  </a:lnTo>
                  <a:lnTo>
                    <a:pt x="2920" y="130"/>
                  </a:lnTo>
                  <a:lnTo>
                    <a:pt x="2921" y="130"/>
                  </a:lnTo>
                  <a:lnTo>
                    <a:pt x="2922" y="129"/>
                  </a:lnTo>
                  <a:lnTo>
                    <a:pt x="2922" y="124"/>
                  </a:lnTo>
                  <a:lnTo>
                    <a:pt x="2922" y="121"/>
                  </a:lnTo>
                  <a:lnTo>
                    <a:pt x="2922" y="89"/>
                  </a:lnTo>
                  <a:close/>
                  <a:moveTo>
                    <a:pt x="2956" y="92"/>
                  </a:moveTo>
                  <a:lnTo>
                    <a:pt x="2956" y="90"/>
                  </a:lnTo>
                  <a:lnTo>
                    <a:pt x="2956" y="88"/>
                  </a:lnTo>
                  <a:lnTo>
                    <a:pt x="2955" y="87"/>
                  </a:lnTo>
                  <a:lnTo>
                    <a:pt x="2954" y="87"/>
                  </a:lnTo>
                  <a:lnTo>
                    <a:pt x="2945" y="87"/>
                  </a:lnTo>
                  <a:lnTo>
                    <a:pt x="2945" y="78"/>
                  </a:lnTo>
                  <a:lnTo>
                    <a:pt x="2944" y="77"/>
                  </a:lnTo>
                  <a:lnTo>
                    <a:pt x="2943" y="77"/>
                  </a:lnTo>
                  <a:lnTo>
                    <a:pt x="2940" y="76"/>
                  </a:lnTo>
                  <a:lnTo>
                    <a:pt x="2937" y="77"/>
                  </a:lnTo>
                  <a:lnTo>
                    <a:pt x="2935" y="77"/>
                  </a:lnTo>
                  <a:lnTo>
                    <a:pt x="2935" y="78"/>
                  </a:lnTo>
                  <a:lnTo>
                    <a:pt x="2934" y="78"/>
                  </a:lnTo>
                  <a:lnTo>
                    <a:pt x="2934" y="87"/>
                  </a:lnTo>
                  <a:lnTo>
                    <a:pt x="2930" y="87"/>
                  </a:lnTo>
                  <a:lnTo>
                    <a:pt x="2929" y="87"/>
                  </a:lnTo>
                  <a:lnTo>
                    <a:pt x="2928" y="88"/>
                  </a:lnTo>
                  <a:lnTo>
                    <a:pt x="2928" y="90"/>
                  </a:lnTo>
                  <a:lnTo>
                    <a:pt x="2928" y="92"/>
                  </a:lnTo>
                  <a:lnTo>
                    <a:pt x="2928" y="95"/>
                  </a:lnTo>
                  <a:lnTo>
                    <a:pt x="2929" y="96"/>
                  </a:lnTo>
                  <a:lnTo>
                    <a:pt x="2934" y="96"/>
                  </a:lnTo>
                  <a:lnTo>
                    <a:pt x="2934" y="121"/>
                  </a:lnTo>
                  <a:lnTo>
                    <a:pt x="2935" y="122"/>
                  </a:lnTo>
                  <a:lnTo>
                    <a:pt x="2936" y="125"/>
                  </a:lnTo>
                  <a:lnTo>
                    <a:pt x="2936" y="126"/>
                  </a:lnTo>
                  <a:lnTo>
                    <a:pt x="2937" y="128"/>
                  </a:lnTo>
                  <a:lnTo>
                    <a:pt x="2941" y="130"/>
                  </a:lnTo>
                  <a:lnTo>
                    <a:pt x="2943" y="131"/>
                  </a:lnTo>
                  <a:lnTo>
                    <a:pt x="2945" y="131"/>
                  </a:lnTo>
                  <a:lnTo>
                    <a:pt x="2947" y="131"/>
                  </a:lnTo>
                  <a:lnTo>
                    <a:pt x="2950" y="131"/>
                  </a:lnTo>
                  <a:lnTo>
                    <a:pt x="2952" y="131"/>
                  </a:lnTo>
                  <a:lnTo>
                    <a:pt x="2954" y="130"/>
                  </a:lnTo>
                  <a:lnTo>
                    <a:pt x="2955" y="129"/>
                  </a:lnTo>
                  <a:lnTo>
                    <a:pt x="2956" y="128"/>
                  </a:lnTo>
                  <a:lnTo>
                    <a:pt x="2956" y="126"/>
                  </a:lnTo>
                  <a:lnTo>
                    <a:pt x="2956" y="122"/>
                  </a:lnTo>
                  <a:lnTo>
                    <a:pt x="2955" y="121"/>
                  </a:lnTo>
                  <a:lnTo>
                    <a:pt x="2954" y="121"/>
                  </a:lnTo>
                  <a:lnTo>
                    <a:pt x="2953" y="121"/>
                  </a:lnTo>
                  <a:lnTo>
                    <a:pt x="2952" y="121"/>
                  </a:lnTo>
                  <a:lnTo>
                    <a:pt x="2950" y="122"/>
                  </a:lnTo>
                  <a:lnTo>
                    <a:pt x="2947" y="120"/>
                  </a:lnTo>
                  <a:lnTo>
                    <a:pt x="2946" y="119"/>
                  </a:lnTo>
                  <a:lnTo>
                    <a:pt x="2945" y="117"/>
                  </a:lnTo>
                  <a:lnTo>
                    <a:pt x="2945" y="96"/>
                  </a:lnTo>
                  <a:lnTo>
                    <a:pt x="2954" y="96"/>
                  </a:lnTo>
                  <a:lnTo>
                    <a:pt x="2956" y="95"/>
                  </a:lnTo>
                  <a:lnTo>
                    <a:pt x="2956" y="92"/>
                  </a:lnTo>
                  <a:close/>
                  <a:moveTo>
                    <a:pt x="2995" y="112"/>
                  </a:moveTo>
                  <a:lnTo>
                    <a:pt x="2995" y="98"/>
                  </a:lnTo>
                  <a:lnTo>
                    <a:pt x="2995" y="97"/>
                  </a:lnTo>
                  <a:lnTo>
                    <a:pt x="2994" y="95"/>
                  </a:lnTo>
                  <a:lnTo>
                    <a:pt x="2994" y="93"/>
                  </a:lnTo>
                  <a:lnTo>
                    <a:pt x="2992" y="91"/>
                  </a:lnTo>
                  <a:lnTo>
                    <a:pt x="2990" y="89"/>
                  </a:lnTo>
                  <a:lnTo>
                    <a:pt x="2988" y="88"/>
                  </a:lnTo>
                  <a:lnTo>
                    <a:pt x="2983" y="87"/>
                  </a:lnTo>
                  <a:lnTo>
                    <a:pt x="2981" y="86"/>
                  </a:lnTo>
                  <a:lnTo>
                    <a:pt x="2978" y="86"/>
                  </a:lnTo>
                  <a:lnTo>
                    <a:pt x="2972" y="87"/>
                  </a:lnTo>
                  <a:lnTo>
                    <a:pt x="2968" y="88"/>
                  </a:lnTo>
                  <a:lnTo>
                    <a:pt x="2964" y="89"/>
                  </a:lnTo>
                  <a:lnTo>
                    <a:pt x="2962" y="91"/>
                  </a:lnTo>
                  <a:lnTo>
                    <a:pt x="2961" y="92"/>
                  </a:lnTo>
                  <a:lnTo>
                    <a:pt x="2961" y="96"/>
                  </a:lnTo>
                  <a:lnTo>
                    <a:pt x="2961" y="98"/>
                  </a:lnTo>
                  <a:lnTo>
                    <a:pt x="2962" y="98"/>
                  </a:lnTo>
                  <a:lnTo>
                    <a:pt x="2963" y="99"/>
                  </a:lnTo>
                  <a:lnTo>
                    <a:pt x="2965" y="98"/>
                  </a:lnTo>
                  <a:lnTo>
                    <a:pt x="2968" y="97"/>
                  </a:lnTo>
                  <a:lnTo>
                    <a:pt x="2972" y="95"/>
                  </a:lnTo>
                  <a:lnTo>
                    <a:pt x="2973" y="95"/>
                  </a:lnTo>
                  <a:lnTo>
                    <a:pt x="2975" y="95"/>
                  </a:lnTo>
                  <a:lnTo>
                    <a:pt x="2977" y="95"/>
                  </a:lnTo>
                  <a:lnTo>
                    <a:pt x="2980" y="95"/>
                  </a:lnTo>
                  <a:lnTo>
                    <a:pt x="2982" y="97"/>
                  </a:lnTo>
                  <a:lnTo>
                    <a:pt x="2984" y="99"/>
                  </a:lnTo>
                  <a:lnTo>
                    <a:pt x="2984" y="102"/>
                  </a:lnTo>
                  <a:lnTo>
                    <a:pt x="2984" y="105"/>
                  </a:lnTo>
                  <a:lnTo>
                    <a:pt x="2984" y="112"/>
                  </a:lnTo>
                  <a:lnTo>
                    <a:pt x="2984" y="118"/>
                  </a:lnTo>
                  <a:lnTo>
                    <a:pt x="2980" y="122"/>
                  </a:lnTo>
                  <a:lnTo>
                    <a:pt x="2976" y="123"/>
                  </a:lnTo>
                  <a:lnTo>
                    <a:pt x="2974" y="123"/>
                  </a:lnTo>
                  <a:lnTo>
                    <a:pt x="2972" y="123"/>
                  </a:lnTo>
                  <a:lnTo>
                    <a:pt x="2971" y="122"/>
                  </a:lnTo>
                  <a:lnTo>
                    <a:pt x="2970" y="118"/>
                  </a:lnTo>
                  <a:lnTo>
                    <a:pt x="2970" y="115"/>
                  </a:lnTo>
                  <a:lnTo>
                    <a:pt x="2972" y="113"/>
                  </a:lnTo>
                  <a:lnTo>
                    <a:pt x="2975" y="112"/>
                  </a:lnTo>
                  <a:lnTo>
                    <a:pt x="2976" y="112"/>
                  </a:lnTo>
                  <a:lnTo>
                    <a:pt x="2978" y="112"/>
                  </a:lnTo>
                  <a:lnTo>
                    <a:pt x="2984" y="112"/>
                  </a:lnTo>
                  <a:lnTo>
                    <a:pt x="2984" y="105"/>
                  </a:lnTo>
                  <a:lnTo>
                    <a:pt x="2977" y="105"/>
                  </a:lnTo>
                  <a:lnTo>
                    <a:pt x="2974" y="105"/>
                  </a:lnTo>
                  <a:lnTo>
                    <a:pt x="2968" y="106"/>
                  </a:lnTo>
                  <a:lnTo>
                    <a:pt x="2966" y="107"/>
                  </a:lnTo>
                  <a:lnTo>
                    <a:pt x="2962" y="109"/>
                  </a:lnTo>
                  <a:lnTo>
                    <a:pt x="2961" y="110"/>
                  </a:lnTo>
                  <a:lnTo>
                    <a:pt x="2959" y="114"/>
                  </a:lnTo>
                  <a:lnTo>
                    <a:pt x="2959" y="115"/>
                  </a:lnTo>
                  <a:lnTo>
                    <a:pt x="2959" y="120"/>
                  </a:lnTo>
                  <a:lnTo>
                    <a:pt x="2959" y="122"/>
                  </a:lnTo>
                  <a:lnTo>
                    <a:pt x="2960" y="124"/>
                  </a:lnTo>
                  <a:lnTo>
                    <a:pt x="2963" y="128"/>
                  </a:lnTo>
                  <a:lnTo>
                    <a:pt x="2964" y="129"/>
                  </a:lnTo>
                  <a:lnTo>
                    <a:pt x="2966" y="130"/>
                  </a:lnTo>
                  <a:lnTo>
                    <a:pt x="2969" y="131"/>
                  </a:lnTo>
                  <a:lnTo>
                    <a:pt x="2971" y="131"/>
                  </a:lnTo>
                  <a:lnTo>
                    <a:pt x="2976" y="131"/>
                  </a:lnTo>
                  <a:lnTo>
                    <a:pt x="2978" y="131"/>
                  </a:lnTo>
                  <a:lnTo>
                    <a:pt x="2982" y="129"/>
                  </a:lnTo>
                  <a:lnTo>
                    <a:pt x="2984" y="127"/>
                  </a:lnTo>
                  <a:lnTo>
                    <a:pt x="2986" y="126"/>
                  </a:lnTo>
                  <a:lnTo>
                    <a:pt x="2986" y="129"/>
                  </a:lnTo>
                  <a:lnTo>
                    <a:pt x="2986" y="130"/>
                  </a:lnTo>
                  <a:lnTo>
                    <a:pt x="2988" y="130"/>
                  </a:lnTo>
                  <a:lnTo>
                    <a:pt x="2990" y="130"/>
                  </a:lnTo>
                  <a:lnTo>
                    <a:pt x="2993" y="130"/>
                  </a:lnTo>
                  <a:lnTo>
                    <a:pt x="2995" y="130"/>
                  </a:lnTo>
                  <a:lnTo>
                    <a:pt x="2995" y="129"/>
                  </a:lnTo>
                  <a:lnTo>
                    <a:pt x="2995" y="126"/>
                  </a:lnTo>
                  <a:lnTo>
                    <a:pt x="2995" y="123"/>
                  </a:lnTo>
                  <a:lnTo>
                    <a:pt x="2995" y="112"/>
                  </a:lnTo>
                  <a:close/>
                  <a:moveTo>
                    <a:pt x="3033" y="92"/>
                  </a:moveTo>
                  <a:lnTo>
                    <a:pt x="3033" y="90"/>
                  </a:lnTo>
                  <a:lnTo>
                    <a:pt x="3032" y="88"/>
                  </a:lnTo>
                  <a:lnTo>
                    <a:pt x="3032" y="87"/>
                  </a:lnTo>
                  <a:lnTo>
                    <a:pt x="3031" y="87"/>
                  </a:lnTo>
                  <a:lnTo>
                    <a:pt x="3022" y="87"/>
                  </a:lnTo>
                  <a:lnTo>
                    <a:pt x="3022" y="78"/>
                  </a:lnTo>
                  <a:lnTo>
                    <a:pt x="3021" y="77"/>
                  </a:lnTo>
                  <a:lnTo>
                    <a:pt x="3019" y="77"/>
                  </a:lnTo>
                  <a:lnTo>
                    <a:pt x="3017" y="76"/>
                  </a:lnTo>
                  <a:lnTo>
                    <a:pt x="3014" y="77"/>
                  </a:lnTo>
                  <a:lnTo>
                    <a:pt x="3012" y="77"/>
                  </a:lnTo>
                  <a:lnTo>
                    <a:pt x="3011" y="78"/>
                  </a:lnTo>
                  <a:lnTo>
                    <a:pt x="3011" y="87"/>
                  </a:lnTo>
                  <a:lnTo>
                    <a:pt x="3006" y="87"/>
                  </a:lnTo>
                  <a:lnTo>
                    <a:pt x="3005" y="88"/>
                  </a:lnTo>
                  <a:lnTo>
                    <a:pt x="3005" y="90"/>
                  </a:lnTo>
                  <a:lnTo>
                    <a:pt x="3005" y="92"/>
                  </a:lnTo>
                  <a:lnTo>
                    <a:pt x="3005" y="95"/>
                  </a:lnTo>
                  <a:lnTo>
                    <a:pt x="3006" y="96"/>
                  </a:lnTo>
                  <a:lnTo>
                    <a:pt x="3011" y="96"/>
                  </a:lnTo>
                  <a:lnTo>
                    <a:pt x="3011" y="121"/>
                  </a:lnTo>
                  <a:lnTo>
                    <a:pt x="3011" y="122"/>
                  </a:lnTo>
                  <a:lnTo>
                    <a:pt x="3012" y="125"/>
                  </a:lnTo>
                  <a:lnTo>
                    <a:pt x="3013" y="126"/>
                  </a:lnTo>
                  <a:lnTo>
                    <a:pt x="3014" y="128"/>
                  </a:lnTo>
                  <a:lnTo>
                    <a:pt x="3018" y="130"/>
                  </a:lnTo>
                  <a:lnTo>
                    <a:pt x="3020" y="131"/>
                  </a:lnTo>
                  <a:lnTo>
                    <a:pt x="3022" y="131"/>
                  </a:lnTo>
                  <a:lnTo>
                    <a:pt x="3024" y="131"/>
                  </a:lnTo>
                  <a:lnTo>
                    <a:pt x="3027" y="131"/>
                  </a:lnTo>
                  <a:lnTo>
                    <a:pt x="3029" y="131"/>
                  </a:lnTo>
                  <a:lnTo>
                    <a:pt x="3031" y="130"/>
                  </a:lnTo>
                  <a:lnTo>
                    <a:pt x="3032" y="129"/>
                  </a:lnTo>
                  <a:lnTo>
                    <a:pt x="3032" y="128"/>
                  </a:lnTo>
                  <a:lnTo>
                    <a:pt x="3033" y="126"/>
                  </a:lnTo>
                  <a:lnTo>
                    <a:pt x="3033" y="123"/>
                  </a:lnTo>
                  <a:lnTo>
                    <a:pt x="3032" y="122"/>
                  </a:lnTo>
                  <a:lnTo>
                    <a:pt x="3032" y="121"/>
                  </a:lnTo>
                  <a:lnTo>
                    <a:pt x="3031" y="121"/>
                  </a:lnTo>
                  <a:lnTo>
                    <a:pt x="3030" y="121"/>
                  </a:lnTo>
                  <a:lnTo>
                    <a:pt x="3029" y="121"/>
                  </a:lnTo>
                  <a:lnTo>
                    <a:pt x="3027" y="122"/>
                  </a:lnTo>
                  <a:lnTo>
                    <a:pt x="3023" y="120"/>
                  </a:lnTo>
                  <a:lnTo>
                    <a:pt x="3023" y="119"/>
                  </a:lnTo>
                  <a:lnTo>
                    <a:pt x="3022" y="117"/>
                  </a:lnTo>
                  <a:lnTo>
                    <a:pt x="3022" y="96"/>
                  </a:lnTo>
                  <a:lnTo>
                    <a:pt x="3031" y="96"/>
                  </a:lnTo>
                  <a:lnTo>
                    <a:pt x="3032" y="95"/>
                  </a:lnTo>
                  <a:lnTo>
                    <a:pt x="3033" y="92"/>
                  </a:lnTo>
                  <a:close/>
                  <a:moveTo>
                    <a:pt x="3049" y="89"/>
                  </a:moveTo>
                  <a:lnTo>
                    <a:pt x="3049" y="88"/>
                  </a:lnTo>
                  <a:lnTo>
                    <a:pt x="3048" y="87"/>
                  </a:lnTo>
                  <a:lnTo>
                    <a:pt x="3046" y="87"/>
                  </a:lnTo>
                  <a:lnTo>
                    <a:pt x="3044" y="87"/>
                  </a:lnTo>
                  <a:lnTo>
                    <a:pt x="3041" y="87"/>
                  </a:lnTo>
                  <a:lnTo>
                    <a:pt x="3039" y="87"/>
                  </a:lnTo>
                  <a:lnTo>
                    <a:pt x="3038" y="88"/>
                  </a:lnTo>
                  <a:lnTo>
                    <a:pt x="3038" y="89"/>
                  </a:lnTo>
                  <a:lnTo>
                    <a:pt x="3038" y="129"/>
                  </a:lnTo>
                  <a:lnTo>
                    <a:pt x="3039" y="130"/>
                  </a:lnTo>
                  <a:lnTo>
                    <a:pt x="3041" y="130"/>
                  </a:lnTo>
                  <a:lnTo>
                    <a:pt x="3044" y="130"/>
                  </a:lnTo>
                  <a:lnTo>
                    <a:pt x="3046" y="130"/>
                  </a:lnTo>
                  <a:lnTo>
                    <a:pt x="3048" y="130"/>
                  </a:lnTo>
                  <a:lnTo>
                    <a:pt x="3049" y="129"/>
                  </a:lnTo>
                  <a:lnTo>
                    <a:pt x="3049" y="89"/>
                  </a:lnTo>
                  <a:close/>
                  <a:moveTo>
                    <a:pt x="3050" y="73"/>
                  </a:moveTo>
                  <a:lnTo>
                    <a:pt x="3050" y="72"/>
                  </a:lnTo>
                  <a:lnTo>
                    <a:pt x="3048" y="70"/>
                  </a:lnTo>
                  <a:lnTo>
                    <a:pt x="3046" y="69"/>
                  </a:lnTo>
                  <a:lnTo>
                    <a:pt x="3041" y="69"/>
                  </a:lnTo>
                  <a:lnTo>
                    <a:pt x="3039" y="70"/>
                  </a:lnTo>
                  <a:lnTo>
                    <a:pt x="3038" y="72"/>
                  </a:lnTo>
                  <a:lnTo>
                    <a:pt x="3037" y="73"/>
                  </a:lnTo>
                  <a:lnTo>
                    <a:pt x="3037" y="78"/>
                  </a:lnTo>
                  <a:lnTo>
                    <a:pt x="3038" y="79"/>
                  </a:lnTo>
                  <a:lnTo>
                    <a:pt x="3039" y="81"/>
                  </a:lnTo>
                  <a:lnTo>
                    <a:pt x="3041" y="81"/>
                  </a:lnTo>
                  <a:lnTo>
                    <a:pt x="3046" y="81"/>
                  </a:lnTo>
                  <a:lnTo>
                    <a:pt x="3048" y="81"/>
                  </a:lnTo>
                  <a:lnTo>
                    <a:pt x="3050" y="79"/>
                  </a:lnTo>
                  <a:lnTo>
                    <a:pt x="3050" y="78"/>
                  </a:lnTo>
                  <a:lnTo>
                    <a:pt x="3050" y="73"/>
                  </a:lnTo>
                  <a:close/>
                  <a:moveTo>
                    <a:pt x="3102" y="113"/>
                  </a:moveTo>
                  <a:lnTo>
                    <a:pt x="3102" y="103"/>
                  </a:lnTo>
                  <a:lnTo>
                    <a:pt x="3102" y="102"/>
                  </a:lnTo>
                  <a:lnTo>
                    <a:pt x="3100" y="96"/>
                  </a:lnTo>
                  <a:lnTo>
                    <a:pt x="3100" y="95"/>
                  </a:lnTo>
                  <a:lnTo>
                    <a:pt x="3099" y="94"/>
                  </a:lnTo>
                  <a:lnTo>
                    <a:pt x="3095" y="90"/>
                  </a:lnTo>
                  <a:lnTo>
                    <a:pt x="3093" y="89"/>
                  </a:lnTo>
                  <a:lnTo>
                    <a:pt x="3090" y="88"/>
                  </a:lnTo>
                  <a:lnTo>
                    <a:pt x="3090" y="113"/>
                  </a:lnTo>
                  <a:lnTo>
                    <a:pt x="3090" y="114"/>
                  </a:lnTo>
                  <a:lnTo>
                    <a:pt x="3088" y="119"/>
                  </a:lnTo>
                  <a:lnTo>
                    <a:pt x="3085" y="121"/>
                  </a:lnTo>
                  <a:lnTo>
                    <a:pt x="3081" y="122"/>
                  </a:lnTo>
                  <a:lnTo>
                    <a:pt x="3079" y="122"/>
                  </a:lnTo>
                  <a:lnTo>
                    <a:pt x="3077" y="122"/>
                  </a:lnTo>
                  <a:lnTo>
                    <a:pt x="3076" y="121"/>
                  </a:lnTo>
                  <a:lnTo>
                    <a:pt x="3073" y="118"/>
                  </a:lnTo>
                  <a:lnTo>
                    <a:pt x="3072" y="114"/>
                  </a:lnTo>
                  <a:lnTo>
                    <a:pt x="3071" y="113"/>
                  </a:lnTo>
                  <a:lnTo>
                    <a:pt x="3071" y="112"/>
                  </a:lnTo>
                  <a:lnTo>
                    <a:pt x="3071" y="105"/>
                  </a:lnTo>
                  <a:lnTo>
                    <a:pt x="3072" y="103"/>
                  </a:lnTo>
                  <a:lnTo>
                    <a:pt x="3074" y="99"/>
                  </a:lnTo>
                  <a:lnTo>
                    <a:pt x="3077" y="96"/>
                  </a:lnTo>
                  <a:lnTo>
                    <a:pt x="3081" y="95"/>
                  </a:lnTo>
                  <a:lnTo>
                    <a:pt x="3083" y="95"/>
                  </a:lnTo>
                  <a:lnTo>
                    <a:pt x="3084" y="95"/>
                  </a:lnTo>
                  <a:lnTo>
                    <a:pt x="3086" y="96"/>
                  </a:lnTo>
                  <a:lnTo>
                    <a:pt x="3089" y="99"/>
                  </a:lnTo>
                  <a:lnTo>
                    <a:pt x="3090" y="103"/>
                  </a:lnTo>
                  <a:lnTo>
                    <a:pt x="3090" y="105"/>
                  </a:lnTo>
                  <a:lnTo>
                    <a:pt x="3090" y="113"/>
                  </a:lnTo>
                  <a:lnTo>
                    <a:pt x="3090" y="88"/>
                  </a:lnTo>
                  <a:lnTo>
                    <a:pt x="3088" y="87"/>
                  </a:lnTo>
                  <a:lnTo>
                    <a:pt x="3085" y="86"/>
                  </a:lnTo>
                  <a:lnTo>
                    <a:pt x="3078" y="86"/>
                  </a:lnTo>
                  <a:lnTo>
                    <a:pt x="3075" y="87"/>
                  </a:lnTo>
                  <a:lnTo>
                    <a:pt x="3069" y="89"/>
                  </a:lnTo>
                  <a:lnTo>
                    <a:pt x="3067" y="91"/>
                  </a:lnTo>
                  <a:lnTo>
                    <a:pt x="3063" y="95"/>
                  </a:lnTo>
                  <a:lnTo>
                    <a:pt x="3062" y="97"/>
                  </a:lnTo>
                  <a:lnTo>
                    <a:pt x="3060" y="103"/>
                  </a:lnTo>
                  <a:lnTo>
                    <a:pt x="3060" y="114"/>
                  </a:lnTo>
                  <a:lnTo>
                    <a:pt x="3060" y="116"/>
                  </a:lnTo>
                  <a:lnTo>
                    <a:pt x="3062" y="121"/>
                  </a:lnTo>
                  <a:lnTo>
                    <a:pt x="3063" y="124"/>
                  </a:lnTo>
                  <a:lnTo>
                    <a:pt x="3066" y="127"/>
                  </a:lnTo>
                  <a:lnTo>
                    <a:pt x="3069" y="129"/>
                  </a:lnTo>
                  <a:lnTo>
                    <a:pt x="3074" y="131"/>
                  </a:lnTo>
                  <a:lnTo>
                    <a:pt x="3077" y="131"/>
                  </a:lnTo>
                  <a:lnTo>
                    <a:pt x="3084" y="131"/>
                  </a:lnTo>
                  <a:lnTo>
                    <a:pt x="3087" y="131"/>
                  </a:lnTo>
                  <a:lnTo>
                    <a:pt x="3093" y="128"/>
                  </a:lnTo>
                  <a:lnTo>
                    <a:pt x="3095" y="127"/>
                  </a:lnTo>
                  <a:lnTo>
                    <a:pt x="3099" y="123"/>
                  </a:lnTo>
                  <a:lnTo>
                    <a:pt x="3099" y="122"/>
                  </a:lnTo>
                  <a:lnTo>
                    <a:pt x="3100" y="120"/>
                  </a:lnTo>
                  <a:lnTo>
                    <a:pt x="3102" y="115"/>
                  </a:lnTo>
                  <a:lnTo>
                    <a:pt x="3102" y="113"/>
                  </a:lnTo>
                  <a:close/>
                  <a:moveTo>
                    <a:pt x="3148" y="129"/>
                  </a:moveTo>
                  <a:lnTo>
                    <a:pt x="3148" y="100"/>
                  </a:lnTo>
                  <a:lnTo>
                    <a:pt x="3148" y="98"/>
                  </a:lnTo>
                  <a:lnTo>
                    <a:pt x="3147" y="96"/>
                  </a:lnTo>
                  <a:lnTo>
                    <a:pt x="3147" y="95"/>
                  </a:lnTo>
                  <a:lnTo>
                    <a:pt x="3146" y="93"/>
                  </a:lnTo>
                  <a:lnTo>
                    <a:pt x="3144" y="90"/>
                  </a:lnTo>
                  <a:lnTo>
                    <a:pt x="3142" y="88"/>
                  </a:lnTo>
                  <a:lnTo>
                    <a:pt x="3138" y="87"/>
                  </a:lnTo>
                  <a:lnTo>
                    <a:pt x="3136" y="86"/>
                  </a:lnTo>
                  <a:lnTo>
                    <a:pt x="3131" y="86"/>
                  </a:lnTo>
                  <a:lnTo>
                    <a:pt x="3129" y="87"/>
                  </a:lnTo>
                  <a:lnTo>
                    <a:pt x="3124" y="89"/>
                  </a:lnTo>
                  <a:lnTo>
                    <a:pt x="3122" y="91"/>
                  </a:lnTo>
                  <a:lnTo>
                    <a:pt x="3120" y="93"/>
                  </a:lnTo>
                  <a:lnTo>
                    <a:pt x="3120" y="88"/>
                  </a:lnTo>
                  <a:lnTo>
                    <a:pt x="3119" y="88"/>
                  </a:lnTo>
                  <a:lnTo>
                    <a:pt x="3119" y="87"/>
                  </a:lnTo>
                  <a:lnTo>
                    <a:pt x="3117" y="87"/>
                  </a:lnTo>
                  <a:lnTo>
                    <a:pt x="3115" y="87"/>
                  </a:lnTo>
                  <a:lnTo>
                    <a:pt x="3112" y="87"/>
                  </a:lnTo>
                  <a:lnTo>
                    <a:pt x="3111" y="87"/>
                  </a:lnTo>
                  <a:lnTo>
                    <a:pt x="3110" y="88"/>
                  </a:lnTo>
                  <a:lnTo>
                    <a:pt x="3110" y="129"/>
                  </a:lnTo>
                  <a:lnTo>
                    <a:pt x="3111" y="130"/>
                  </a:lnTo>
                  <a:lnTo>
                    <a:pt x="3113" y="130"/>
                  </a:lnTo>
                  <a:lnTo>
                    <a:pt x="3116" y="130"/>
                  </a:lnTo>
                  <a:lnTo>
                    <a:pt x="3118" y="130"/>
                  </a:lnTo>
                  <a:lnTo>
                    <a:pt x="3120" y="130"/>
                  </a:lnTo>
                  <a:lnTo>
                    <a:pt x="3121" y="129"/>
                  </a:lnTo>
                  <a:lnTo>
                    <a:pt x="3121" y="102"/>
                  </a:lnTo>
                  <a:lnTo>
                    <a:pt x="3123" y="100"/>
                  </a:lnTo>
                  <a:lnTo>
                    <a:pt x="3124" y="99"/>
                  </a:lnTo>
                  <a:lnTo>
                    <a:pt x="3126" y="98"/>
                  </a:lnTo>
                  <a:lnTo>
                    <a:pt x="3130" y="96"/>
                  </a:lnTo>
                  <a:lnTo>
                    <a:pt x="3133" y="97"/>
                  </a:lnTo>
                  <a:lnTo>
                    <a:pt x="3135" y="98"/>
                  </a:lnTo>
                  <a:lnTo>
                    <a:pt x="3136" y="101"/>
                  </a:lnTo>
                  <a:lnTo>
                    <a:pt x="3137" y="102"/>
                  </a:lnTo>
                  <a:lnTo>
                    <a:pt x="3137" y="129"/>
                  </a:lnTo>
                  <a:lnTo>
                    <a:pt x="3138" y="130"/>
                  </a:lnTo>
                  <a:lnTo>
                    <a:pt x="3140" y="130"/>
                  </a:lnTo>
                  <a:lnTo>
                    <a:pt x="3142" y="130"/>
                  </a:lnTo>
                  <a:lnTo>
                    <a:pt x="3145" y="130"/>
                  </a:lnTo>
                  <a:lnTo>
                    <a:pt x="3147" y="130"/>
                  </a:lnTo>
                  <a:lnTo>
                    <a:pt x="3148" y="129"/>
                  </a:lnTo>
                  <a:close/>
                  <a:moveTo>
                    <a:pt x="3212" y="110"/>
                  </a:moveTo>
                  <a:lnTo>
                    <a:pt x="3212" y="108"/>
                  </a:lnTo>
                  <a:lnTo>
                    <a:pt x="3211" y="107"/>
                  </a:lnTo>
                  <a:lnTo>
                    <a:pt x="3208" y="102"/>
                  </a:lnTo>
                  <a:lnTo>
                    <a:pt x="3204" y="99"/>
                  </a:lnTo>
                  <a:lnTo>
                    <a:pt x="3200" y="97"/>
                  </a:lnTo>
                  <a:lnTo>
                    <a:pt x="3195" y="95"/>
                  </a:lnTo>
                  <a:lnTo>
                    <a:pt x="3191" y="93"/>
                  </a:lnTo>
                  <a:lnTo>
                    <a:pt x="3188" y="90"/>
                  </a:lnTo>
                  <a:lnTo>
                    <a:pt x="3187" y="87"/>
                  </a:lnTo>
                  <a:lnTo>
                    <a:pt x="3188" y="84"/>
                  </a:lnTo>
                  <a:lnTo>
                    <a:pt x="3189" y="82"/>
                  </a:lnTo>
                  <a:lnTo>
                    <a:pt x="3192" y="81"/>
                  </a:lnTo>
                  <a:lnTo>
                    <a:pt x="3195" y="80"/>
                  </a:lnTo>
                  <a:lnTo>
                    <a:pt x="3199" y="81"/>
                  </a:lnTo>
                  <a:lnTo>
                    <a:pt x="3203" y="82"/>
                  </a:lnTo>
                  <a:lnTo>
                    <a:pt x="3206" y="84"/>
                  </a:lnTo>
                  <a:lnTo>
                    <a:pt x="3207" y="84"/>
                  </a:lnTo>
                  <a:lnTo>
                    <a:pt x="3208" y="84"/>
                  </a:lnTo>
                  <a:lnTo>
                    <a:pt x="3209" y="83"/>
                  </a:lnTo>
                  <a:lnTo>
                    <a:pt x="3209" y="82"/>
                  </a:lnTo>
                  <a:lnTo>
                    <a:pt x="3209" y="80"/>
                  </a:lnTo>
                  <a:lnTo>
                    <a:pt x="3209" y="76"/>
                  </a:lnTo>
                  <a:lnTo>
                    <a:pt x="3208" y="76"/>
                  </a:lnTo>
                  <a:lnTo>
                    <a:pt x="3208" y="75"/>
                  </a:lnTo>
                  <a:lnTo>
                    <a:pt x="3206" y="74"/>
                  </a:lnTo>
                  <a:lnTo>
                    <a:pt x="3203" y="72"/>
                  </a:lnTo>
                  <a:lnTo>
                    <a:pt x="3199" y="72"/>
                  </a:lnTo>
                  <a:lnTo>
                    <a:pt x="3195" y="71"/>
                  </a:lnTo>
                  <a:lnTo>
                    <a:pt x="3192" y="71"/>
                  </a:lnTo>
                  <a:lnTo>
                    <a:pt x="3190" y="72"/>
                  </a:lnTo>
                  <a:lnTo>
                    <a:pt x="3185" y="73"/>
                  </a:lnTo>
                  <a:lnTo>
                    <a:pt x="3183" y="74"/>
                  </a:lnTo>
                  <a:lnTo>
                    <a:pt x="3179" y="77"/>
                  </a:lnTo>
                  <a:lnTo>
                    <a:pt x="3178" y="79"/>
                  </a:lnTo>
                  <a:lnTo>
                    <a:pt x="3176" y="83"/>
                  </a:lnTo>
                  <a:lnTo>
                    <a:pt x="3176" y="84"/>
                  </a:lnTo>
                  <a:lnTo>
                    <a:pt x="3175" y="90"/>
                  </a:lnTo>
                  <a:lnTo>
                    <a:pt x="3176" y="93"/>
                  </a:lnTo>
                  <a:lnTo>
                    <a:pt x="3176" y="94"/>
                  </a:lnTo>
                  <a:lnTo>
                    <a:pt x="3179" y="99"/>
                  </a:lnTo>
                  <a:lnTo>
                    <a:pt x="3183" y="102"/>
                  </a:lnTo>
                  <a:lnTo>
                    <a:pt x="3188" y="104"/>
                  </a:lnTo>
                  <a:lnTo>
                    <a:pt x="3192" y="106"/>
                  </a:lnTo>
                  <a:lnTo>
                    <a:pt x="3196" y="108"/>
                  </a:lnTo>
                  <a:lnTo>
                    <a:pt x="3199" y="111"/>
                  </a:lnTo>
                  <a:lnTo>
                    <a:pt x="3200" y="114"/>
                  </a:lnTo>
                  <a:lnTo>
                    <a:pt x="3199" y="117"/>
                  </a:lnTo>
                  <a:lnTo>
                    <a:pt x="3198" y="120"/>
                  </a:lnTo>
                  <a:lnTo>
                    <a:pt x="3195" y="121"/>
                  </a:lnTo>
                  <a:lnTo>
                    <a:pt x="3191" y="122"/>
                  </a:lnTo>
                  <a:lnTo>
                    <a:pt x="3189" y="122"/>
                  </a:lnTo>
                  <a:lnTo>
                    <a:pt x="3187" y="121"/>
                  </a:lnTo>
                  <a:lnTo>
                    <a:pt x="3185" y="121"/>
                  </a:lnTo>
                  <a:lnTo>
                    <a:pt x="3181" y="119"/>
                  </a:lnTo>
                  <a:lnTo>
                    <a:pt x="3178" y="118"/>
                  </a:lnTo>
                  <a:lnTo>
                    <a:pt x="3176" y="117"/>
                  </a:lnTo>
                  <a:lnTo>
                    <a:pt x="3175" y="117"/>
                  </a:lnTo>
                  <a:lnTo>
                    <a:pt x="3175" y="118"/>
                  </a:lnTo>
                  <a:lnTo>
                    <a:pt x="3175" y="119"/>
                  </a:lnTo>
                  <a:lnTo>
                    <a:pt x="3175" y="123"/>
                  </a:lnTo>
                  <a:lnTo>
                    <a:pt x="3175" y="125"/>
                  </a:lnTo>
                  <a:lnTo>
                    <a:pt x="3176" y="127"/>
                  </a:lnTo>
                  <a:lnTo>
                    <a:pt x="3178" y="128"/>
                  </a:lnTo>
                  <a:lnTo>
                    <a:pt x="3181" y="129"/>
                  </a:lnTo>
                  <a:lnTo>
                    <a:pt x="3185" y="131"/>
                  </a:lnTo>
                  <a:lnTo>
                    <a:pt x="3187" y="131"/>
                  </a:lnTo>
                  <a:lnTo>
                    <a:pt x="3189" y="131"/>
                  </a:lnTo>
                  <a:lnTo>
                    <a:pt x="3194" y="131"/>
                  </a:lnTo>
                  <a:lnTo>
                    <a:pt x="3197" y="131"/>
                  </a:lnTo>
                  <a:lnTo>
                    <a:pt x="3202" y="129"/>
                  </a:lnTo>
                  <a:lnTo>
                    <a:pt x="3204" y="128"/>
                  </a:lnTo>
                  <a:lnTo>
                    <a:pt x="3208" y="125"/>
                  </a:lnTo>
                  <a:lnTo>
                    <a:pt x="3209" y="123"/>
                  </a:lnTo>
                  <a:lnTo>
                    <a:pt x="3210" y="122"/>
                  </a:lnTo>
                  <a:lnTo>
                    <a:pt x="3212" y="119"/>
                  </a:lnTo>
                  <a:lnTo>
                    <a:pt x="3212" y="116"/>
                  </a:lnTo>
                  <a:lnTo>
                    <a:pt x="3212" y="110"/>
                  </a:lnTo>
                  <a:close/>
                  <a:moveTo>
                    <a:pt x="3257" y="89"/>
                  </a:moveTo>
                  <a:lnTo>
                    <a:pt x="3257" y="88"/>
                  </a:lnTo>
                  <a:lnTo>
                    <a:pt x="3255" y="87"/>
                  </a:lnTo>
                  <a:lnTo>
                    <a:pt x="3252" y="87"/>
                  </a:lnTo>
                  <a:lnTo>
                    <a:pt x="3248" y="87"/>
                  </a:lnTo>
                  <a:lnTo>
                    <a:pt x="3247" y="88"/>
                  </a:lnTo>
                  <a:lnTo>
                    <a:pt x="3246" y="89"/>
                  </a:lnTo>
                  <a:lnTo>
                    <a:pt x="3237" y="116"/>
                  </a:lnTo>
                  <a:lnTo>
                    <a:pt x="3228" y="89"/>
                  </a:lnTo>
                  <a:lnTo>
                    <a:pt x="3227" y="88"/>
                  </a:lnTo>
                  <a:lnTo>
                    <a:pt x="3226" y="87"/>
                  </a:lnTo>
                  <a:lnTo>
                    <a:pt x="3225" y="87"/>
                  </a:lnTo>
                  <a:lnTo>
                    <a:pt x="3222" y="87"/>
                  </a:lnTo>
                  <a:lnTo>
                    <a:pt x="3218" y="87"/>
                  </a:lnTo>
                  <a:lnTo>
                    <a:pt x="3216" y="88"/>
                  </a:lnTo>
                  <a:lnTo>
                    <a:pt x="3216" y="89"/>
                  </a:lnTo>
                  <a:lnTo>
                    <a:pt x="3216" y="92"/>
                  </a:lnTo>
                  <a:lnTo>
                    <a:pt x="3230" y="128"/>
                  </a:lnTo>
                  <a:lnTo>
                    <a:pt x="3231" y="129"/>
                  </a:lnTo>
                  <a:lnTo>
                    <a:pt x="3232" y="130"/>
                  </a:lnTo>
                  <a:lnTo>
                    <a:pt x="3227" y="144"/>
                  </a:lnTo>
                  <a:lnTo>
                    <a:pt x="3226" y="145"/>
                  </a:lnTo>
                  <a:lnTo>
                    <a:pt x="3227" y="146"/>
                  </a:lnTo>
                  <a:lnTo>
                    <a:pt x="3229" y="146"/>
                  </a:lnTo>
                  <a:lnTo>
                    <a:pt x="3231" y="146"/>
                  </a:lnTo>
                  <a:lnTo>
                    <a:pt x="3234" y="146"/>
                  </a:lnTo>
                  <a:lnTo>
                    <a:pt x="3235" y="146"/>
                  </a:lnTo>
                  <a:lnTo>
                    <a:pt x="3237" y="146"/>
                  </a:lnTo>
                  <a:lnTo>
                    <a:pt x="3239" y="144"/>
                  </a:lnTo>
                  <a:lnTo>
                    <a:pt x="3248" y="116"/>
                  </a:lnTo>
                  <a:lnTo>
                    <a:pt x="3257" y="91"/>
                  </a:lnTo>
                  <a:lnTo>
                    <a:pt x="3257" y="89"/>
                  </a:lnTo>
                  <a:close/>
                  <a:moveTo>
                    <a:pt x="3292" y="116"/>
                  </a:moveTo>
                  <a:lnTo>
                    <a:pt x="3292" y="114"/>
                  </a:lnTo>
                  <a:lnTo>
                    <a:pt x="3291" y="113"/>
                  </a:lnTo>
                  <a:lnTo>
                    <a:pt x="3289" y="109"/>
                  </a:lnTo>
                  <a:lnTo>
                    <a:pt x="3286" y="107"/>
                  </a:lnTo>
                  <a:lnTo>
                    <a:pt x="3282" y="105"/>
                  </a:lnTo>
                  <a:lnTo>
                    <a:pt x="3279" y="104"/>
                  </a:lnTo>
                  <a:lnTo>
                    <a:pt x="3275" y="102"/>
                  </a:lnTo>
                  <a:lnTo>
                    <a:pt x="3273" y="101"/>
                  </a:lnTo>
                  <a:lnTo>
                    <a:pt x="3272" y="98"/>
                  </a:lnTo>
                  <a:lnTo>
                    <a:pt x="3273" y="97"/>
                  </a:lnTo>
                  <a:lnTo>
                    <a:pt x="3274" y="95"/>
                  </a:lnTo>
                  <a:lnTo>
                    <a:pt x="3276" y="94"/>
                  </a:lnTo>
                  <a:lnTo>
                    <a:pt x="3278" y="94"/>
                  </a:lnTo>
                  <a:lnTo>
                    <a:pt x="3282" y="95"/>
                  </a:lnTo>
                  <a:lnTo>
                    <a:pt x="3285" y="96"/>
                  </a:lnTo>
                  <a:lnTo>
                    <a:pt x="3287" y="97"/>
                  </a:lnTo>
                  <a:lnTo>
                    <a:pt x="3288" y="97"/>
                  </a:lnTo>
                  <a:lnTo>
                    <a:pt x="3289" y="97"/>
                  </a:lnTo>
                  <a:lnTo>
                    <a:pt x="3289" y="96"/>
                  </a:lnTo>
                  <a:lnTo>
                    <a:pt x="3290" y="95"/>
                  </a:lnTo>
                  <a:lnTo>
                    <a:pt x="3290" y="94"/>
                  </a:lnTo>
                  <a:lnTo>
                    <a:pt x="3290" y="91"/>
                  </a:lnTo>
                  <a:lnTo>
                    <a:pt x="3290" y="90"/>
                  </a:lnTo>
                  <a:lnTo>
                    <a:pt x="3289" y="90"/>
                  </a:lnTo>
                  <a:lnTo>
                    <a:pt x="3289" y="89"/>
                  </a:lnTo>
                  <a:lnTo>
                    <a:pt x="3287" y="88"/>
                  </a:lnTo>
                  <a:lnTo>
                    <a:pt x="3285" y="87"/>
                  </a:lnTo>
                  <a:lnTo>
                    <a:pt x="3282" y="86"/>
                  </a:lnTo>
                  <a:lnTo>
                    <a:pt x="3278" y="86"/>
                  </a:lnTo>
                  <a:lnTo>
                    <a:pt x="3275" y="86"/>
                  </a:lnTo>
                  <a:lnTo>
                    <a:pt x="3273" y="87"/>
                  </a:lnTo>
                  <a:lnTo>
                    <a:pt x="3269" y="88"/>
                  </a:lnTo>
                  <a:lnTo>
                    <a:pt x="3268" y="89"/>
                  </a:lnTo>
                  <a:lnTo>
                    <a:pt x="3266" y="90"/>
                  </a:lnTo>
                  <a:lnTo>
                    <a:pt x="3263" y="94"/>
                  </a:lnTo>
                  <a:lnTo>
                    <a:pt x="3262" y="95"/>
                  </a:lnTo>
                  <a:lnTo>
                    <a:pt x="3262" y="96"/>
                  </a:lnTo>
                  <a:lnTo>
                    <a:pt x="3262" y="101"/>
                  </a:lnTo>
                  <a:lnTo>
                    <a:pt x="3262" y="103"/>
                  </a:lnTo>
                  <a:lnTo>
                    <a:pt x="3263" y="104"/>
                  </a:lnTo>
                  <a:lnTo>
                    <a:pt x="3265" y="107"/>
                  </a:lnTo>
                  <a:lnTo>
                    <a:pt x="3268" y="110"/>
                  </a:lnTo>
                  <a:lnTo>
                    <a:pt x="3271" y="112"/>
                  </a:lnTo>
                  <a:lnTo>
                    <a:pt x="3275" y="113"/>
                  </a:lnTo>
                  <a:lnTo>
                    <a:pt x="3278" y="114"/>
                  </a:lnTo>
                  <a:lnTo>
                    <a:pt x="3280" y="116"/>
                  </a:lnTo>
                  <a:lnTo>
                    <a:pt x="3281" y="118"/>
                  </a:lnTo>
                  <a:lnTo>
                    <a:pt x="3281" y="120"/>
                  </a:lnTo>
                  <a:lnTo>
                    <a:pt x="3279" y="122"/>
                  </a:lnTo>
                  <a:lnTo>
                    <a:pt x="3277" y="123"/>
                  </a:lnTo>
                  <a:lnTo>
                    <a:pt x="3275" y="123"/>
                  </a:lnTo>
                  <a:lnTo>
                    <a:pt x="3270" y="122"/>
                  </a:lnTo>
                  <a:lnTo>
                    <a:pt x="3267" y="121"/>
                  </a:lnTo>
                  <a:lnTo>
                    <a:pt x="3264" y="120"/>
                  </a:lnTo>
                  <a:lnTo>
                    <a:pt x="3263" y="119"/>
                  </a:lnTo>
                  <a:lnTo>
                    <a:pt x="3262" y="120"/>
                  </a:lnTo>
                  <a:lnTo>
                    <a:pt x="3262" y="121"/>
                  </a:lnTo>
                  <a:lnTo>
                    <a:pt x="3262" y="123"/>
                  </a:lnTo>
                  <a:lnTo>
                    <a:pt x="3262" y="126"/>
                  </a:lnTo>
                  <a:lnTo>
                    <a:pt x="3263" y="128"/>
                  </a:lnTo>
                  <a:lnTo>
                    <a:pt x="3264" y="129"/>
                  </a:lnTo>
                  <a:lnTo>
                    <a:pt x="3267" y="130"/>
                  </a:lnTo>
                  <a:lnTo>
                    <a:pt x="3270" y="131"/>
                  </a:lnTo>
                  <a:lnTo>
                    <a:pt x="3275" y="131"/>
                  </a:lnTo>
                  <a:lnTo>
                    <a:pt x="3277" y="131"/>
                  </a:lnTo>
                  <a:lnTo>
                    <a:pt x="3279" y="131"/>
                  </a:lnTo>
                  <a:lnTo>
                    <a:pt x="3284" y="130"/>
                  </a:lnTo>
                  <a:lnTo>
                    <a:pt x="3286" y="129"/>
                  </a:lnTo>
                  <a:lnTo>
                    <a:pt x="3287" y="128"/>
                  </a:lnTo>
                  <a:lnTo>
                    <a:pt x="3291" y="123"/>
                  </a:lnTo>
                  <a:lnTo>
                    <a:pt x="3291" y="122"/>
                  </a:lnTo>
                  <a:lnTo>
                    <a:pt x="3292" y="121"/>
                  </a:lnTo>
                  <a:lnTo>
                    <a:pt x="3292" y="120"/>
                  </a:lnTo>
                  <a:lnTo>
                    <a:pt x="3292" y="116"/>
                  </a:lnTo>
                  <a:close/>
                  <a:moveTo>
                    <a:pt x="3321" y="92"/>
                  </a:moveTo>
                  <a:lnTo>
                    <a:pt x="3321" y="90"/>
                  </a:lnTo>
                  <a:lnTo>
                    <a:pt x="3321" y="88"/>
                  </a:lnTo>
                  <a:lnTo>
                    <a:pt x="3320" y="87"/>
                  </a:lnTo>
                  <a:lnTo>
                    <a:pt x="3319" y="87"/>
                  </a:lnTo>
                  <a:lnTo>
                    <a:pt x="3311" y="87"/>
                  </a:lnTo>
                  <a:lnTo>
                    <a:pt x="3311" y="78"/>
                  </a:lnTo>
                  <a:lnTo>
                    <a:pt x="3310" y="78"/>
                  </a:lnTo>
                  <a:lnTo>
                    <a:pt x="3309" y="77"/>
                  </a:lnTo>
                  <a:lnTo>
                    <a:pt x="3308" y="77"/>
                  </a:lnTo>
                  <a:lnTo>
                    <a:pt x="3305" y="76"/>
                  </a:lnTo>
                  <a:lnTo>
                    <a:pt x="3302" y="77"/>
                  </a:lnTo>
                  <a:lnTo>
                    <a:pt x="3300" y="77"/>
                  </a:lnTo>
                  <a:lnTo>
                    <a:pt x="3300" y="78"/>
                  </a:lnTo>
                  <a:lnTo>
                    <a:pt x="3299" y="78"/>
                  </a:lnTo>
                  <a:lnTo>
                    <a:pt x="3299" y="87"/>
                  </a:lnTo>
                  <a:lnTo>
                    <a:pt x="3295" y="87"/>
                  </a:lnTo>
                  <a:lnTo>
                    <a:pt x="3294" y="87"/>
                  </a:lnTo>
                  <a:lnTo>
                    <a:pt x="3293" y="88"/>
                  </a:lnTo>
                  <a:lnTo>
                    <a:pt x="3293" y="90"/>
                  </a:lnTo>
                  <a:lnTo>
                    <a:pt x="3293" y="92"/>
                  </a:lnTo>
                  <a:lnTo>
                    <a:pt x="3293" y="95"/>
                  </a:lnTo>
                  <a:lnTo>
                    <a:pt x="3295" y="96"/>
                  </a:lnTo>
                  <a:lnTo>
                    <a:pt x="3299" y="96"/>
                  </a:lnTo>
                  <a:lnTo>
                    <a:pt x="3299" y="121"/>
                  </a:lnTo>
                  <a:lnTo>
                    <a:pt x="3300" y="122"/>
                  </a:lnTo>
                  <a:lnTo>
                    <a:pt x="3301" y="125"/>
                  </a:lnTo>
                  <a:lnTo>
                    <a:pt x="3301" y="126"/>
                  </a:lnTo>
                  <a:lnTo>
                    <a:pt x="3302" y="128"/>
                  </a:lnTo>
                  <a:lnTo>
                    <a:pt x="3307" y="130"/>
                  </a:lnTo>
                  <a:lnTo>
                    <a:pt x="3308" y="131"/>
                  </a:lnTo>
                  <a:lnTo>
                    <a:pt x="3310" y="131"/>
                  </a:lnTo>
                  <a:lnTo>
                    <a:pt x="3312" y="131"/>
                  </a:lnTo>
                  <a:lnTo>
                    <a:pt x="3315" y="131"/>
                  </a:lnTo>
                  <a:lnTo>
                    <a:pt x="3317" y="131"/>
                  </a:lnTo>
                  <a:lnTo>
                    <a:pt x="3319" y="130"/>
                  </a:lnTo>
                  <a:lnTo>
                    <a:pt x="3320" y="129"/>
                  </a:lnTo>
                  <a:lnTo>
                    <a:pt x="3321" y="128"/>
                  </a:lnTo>
                  <a:lnTo>
                    <a:pt x="3321" y="126"/>
                  </a:lnTo>
                  <a:lnTo>
                    <a:pt x="3321" y="123"/>
                  </a:lnTo>
                  <a:lnTo>
                    <a:pt x="3321" y="122"/>
                  </a:lnTo>
                  <a:lnTo>
                    <a:pt x="3320" y="121"/>
                  </a:lnTo>
                  <a:lnTo>
                    <a:pt x="3319" y="121"/>
                  </a:lnTo>
                  <a:lnTo>
                    <a:pt x="3318" y="121"/>
                  </a:lnTo>
                  <a:lnTo>
                    <a:pt x="3317" y="121"/>
                  </a:lnTo>
                  <a:lnTo>
                    <a:pt x="3315" y="122"/>
                  </a:lnTo>
                  <a:lnTo>
                    <a:pt x="3312" y="120"/>
                  </a:lnTo>
                  <a:lnTo>
                    <a:pt x="3311" y="119"/>
                  </a:lnTo>
                  <a:lnTo>
                    <a:pt x="3311" y="117"/>
                  </a:lnTo>
                  <a:lnTo>
                    <a:pt x="3311" y="96"/>
                  </a:lnTo>
                  <a:lnTo>
                    <a:pt x="3319" y="96"/>
                  </a:lnTo>
                  <a:lnTo>
                    <a:pt x="3321" y="95"/>
                  </a:lnTo>
                  <a:lnTo>
                    <a:pt x="3321" y="92"/>
                  </a:lnTo>
                  <a:close/>
                  <a:moveTo>
                    <a:pt x="3368" y="104"/>
                  </a:moveTo>
                  <a:lnTo>
                    <a:pt x="3368" y="102"/>
                  </a:lnTo>
                  <a:lnTo>
                    <a:pt x="3367" y="100"/>
                  </a:lnTo>
                  <a:lnTo>
                    <a:pt x="3366" y="96"/>
                  </a:lnTo>
                  <a:lnTo>
                    <a:pt x="3365" y="94"/>
                  </a:lnTo>
                  <a:lnTo>
                    <a:pt x="3362" y="90"/>
                  </a:lnTo>
                  <a:lnTo>
                    <a:pt x="3360" y="89"/>
                  </a:lnTo>
                  <a:lnTo>
                    <a:pt x="3357" y="87"/>
                  </a:lnTo>
                  <a:lnTo>
                    <a:pt x="3357" y="104"/>
                  </a:lnTo>
                  <a:lnTo>
                    <a:pt x="3340" y="104"/>
                  </a:lnTo>
                  <a:lnTo>
                    <a:pt x="3341" y="100"/>
                  </a:lnTo>
                  <a:lnTo>
                    <a:pt x="3342" y="97"/>
                  </a:lnTo>
                  <a:lnTo>
                    <a:pt x="3345" y="95"/>
                  </a:lnTo>
                  <a:lnTo>
                    <a:pt x="3349" y="94"/>
                  </a:lnTo>
                  <a:lnTo>
                    <a:pt x="3352" y="94"/>
                  </a:lnTo>
                  <a:lnTo>
                    <a:pt x="3354" y="95"/>
                  </a:lnTo>
                  <a:lnTo>
                    <a:pt x="3356" y="99"/>
                  </a:lnTo>
                  <a:lnTo>
                    <a:pt x="3357" y="100"/>
                  </a:lnTo>
                  <a:lnTo>
                    <a:pt x="3357" y="104"/>
                  </a:lnTo>
                  <a:lnTo>
                    <a:pt x="3357" y="87"/>
                  </a:lnTo>
                  <a:lnTo>
                    <a:pt x="3355" y="87"/>
                  </a:lnTo>
                  <a:lnTo>
                    <a:pt x="3352" y="86"/>
                  </a:lnTo>
                  <a:lnTo>
                    <a:pt x="3346" y="86"/>
                  </a:lnTo>
                  <a:lnTo>
                    <a:pt x="3343" y="87"/>
                  </a:lnTo>
                  <a:lnTo>
                    <a:pt x="3338" y="89"/>
                  </a:lnTo>
                  <a:lnTo>
                    <a:pt x="3336" y="90"/>
                  </a:lnTo>
                  <a:lnTo>
                    <a:pt x="3332" y="94"/>
                  </a:lnTo>
                  <a:lnTo>
                    <a:pt x="3331" y="97"/>
                  </a:lnTo>
                  <a:lnTo>
                    <a:pt x="3329" y="102"/>
                  </a:lnTo>
                  <a:lnTo>
                    <a:pt x="3329" y="104"/>
                  </a:lnTo>
                  <a:lnTo>
                    <a:pt x="3329" y="113"/>
                  </a:lnTo>
                  <a:lnTo>
                    <a:pt x="3329" y="116"/>
                  </a:lnTo>
                  <a:lnTo>
                    <a:pt x="3331" y="122"/>
                  </a:lnTo>
                  <a:lnTo>
                    <a:pt x="3332" y="124"/>
                  </a:lnTo>
                  <a:lnTo>
                    <a:pt x="3336" y="128"/>
                  </a:lnTo>
                  <a:lnTo>
                    <a:pt x="3338" y="129"/>
                  </a:lnTo>
                  <a:lnTo>
                    <a:pt x="3343" y="131"/>
                  </a:lnTo>
                  <a:lnTo>
                    <a:pt x="3346" y="131"/>
                  </a:lnTo>
                  <a:lnTo>
                    <a:pt x="3352" y="131"/>
                  </a:lnTo>
                  <a:lnTo>
                    <a:pt x="3354" y="131"/>
                  </a:lnTo>
                  <a:lnTo>
                    <a:pt x="3356" y="131"/>
                  </a:lnTo>
                  <a:lnTo>
                    <a:pt x="3360" y="130"/>
                  </a:lnTo>
                  <a:lnTo>
                    <a:pt x="3363" y="129"/>
                  </a:lnTo>
                  <a:lnTo>
                    <a:pt x="3365" y="128"/>
                  </a:lnTo>
                  <a:lnTo>
                    <a:pt x="3366" y="127"/>
                  </a:lnTo>
                  <a:lnTo>
                    <a:pt x="3366" y="123"/>
                  </a:lnTo>
                  <a:lnTo>
                    <a:pt x="3366" y="121"/>
                  </a:lnTo>
                  <a:lnTo>
                    <a:pt x="3365" y="120"/>
                  </a:lnTo>
                  <a:lnTo>
                    <a:pt x="3363" y="120"/>
                  </a:lnTo>
                  <a:lnTo>
                    <a:pt x="3360" y="121"/>
                  </a:lnTo>
                  <a:lnTo>
                    <a:pt x="3356" y="122"/>
                  </a:lnTo>
                  <a:lnTo>
                    <a:pt x="3355" y="123"/>
                  </a:lnTo>
                  <a:lnTo>
                    <a:pt x="3353" y="123"/>
                  </a:lnTo>
                  <a:lnTo>
                    <a:pt x="3349" y="123"/>
                  </a:lnTo>
                  <a:lnTo>
                    <a:pt x="3347" y="122"/>
                  </a:lnTo>
                  <a:lnTo>
                    <a:pt x="3346" y="122"/>
                  </a:lnTo>
                  <a:lnTo>
                    <a:pt x="3343" y="120"/>
                  </a:lnTo>
                  <a:lnTo>
                    <a:pt x="3341" y="116"/>
                  </a:lnTo>
                  <a:lnTo>
                    <a:pt x="3340" y="112"/>
                  </a:lnTo>
                  <a:lnTo>
                    <a:pt x="3364" y="112"/>
                  </a:lnTo>
                  <a:lnTo>
                    <a:pt x="3367" y="111"/>
                  </a:lnTo>
                  <a:lnTo>
                    <a:pt x="3368" y="108"/>
                  </a:lnTo>
                  <a:lnTo>
                    <a:pt x="3368" y="104"/>
                  </a:lnTo>
                  <a:close/>
                  <a:moveTo>
                    <a:pt x="3438" y="129"/>
                  </a:moveTo>
                  <a:lnTo>
                    <a:pt x="3438" y="100"/>
                  </a:lnTo>
                  <a:lnTo>
                    <a:pt x="3437" y="98"/>
                  </a:lnTo>
                  <a:lnTo>
                    <a:pt x="3437" y="96"/>
                  </a:lnTo>
                  <a:lnTo>
                    <a:pt x="3436" y="95"/>
                  </a:lnTo>
                  <a:lnTo>
                    <a:pt x="3436" y="94"/>
                  </a:lnTo>
                  <a:lnTo>
                    <a:pt x="3436" y="93"/>
                  </a:lnTo>
                  <a:lnTo>
                    <a:pt x="3433" y="90"/>
                  </a:lnTo>
                  <a:lnTo>
                    <a:pt x="3432" y="88"/>
                  </a:lnTo>
                  <a:lnTo>
                    <a:pt x="3428" y="87"/>
                  </a:lnTo>
                  <a:lnTo>
                    <a:pt x="3426" y="86"/>
                  </a:lnTo>
                  <a:lnTo>
                    <a:pt x="3423" y="86"/>
                  </a:lnTo>
                  <a:lnTo>
                    <a:pt x="3420" y="87"/>
                  </a:lnTo>
                  <a:lnTo>
                    <a:pt x="3417" y="88"/>
                  </a:lnTo>
                  <a:lnTo>
                    <a:pt x="3413" y="90"/>
                  </a:lnTo>
                  <a:lnTo>
                    <a:pt x="3410" y="94"/>
                  </a:lnTo>
                  <a:lnTo>
                    <a:pt x="3410" y="93"/>
                  </a:lnTo>
                  <a:lnTo>
                    <a:pt x="3408" y="91"/>
                  </a:lnTo>
                  <a:lnTo>
                    <a:pt x="3405" y="88"/>
                  </a:lnTo>
                  <a:lnTo>
                    <a:pt x="3402" y="87"/>
                  </a:lnTo>
                  <a:lnTo>
                    <a:pt x="3397" y="86"/>
                  </a:lnTo>
                  <a:lnTo>
                    <a:pt x="3395" y="86"/>
                  </a:lnTo>
                  <a:lnTo>
                    <a:pt x="3393" y="87"/>
                  </a:lnTo>
                  <a:lnTo>
                    <a:pt x="3388" y="89"/>
                  </a:lnTo>
                  <a:lnTo>
                    <a:pt x="3386" y="91"/>
                  </a:lnTo>
                  <a:lnTo>
                    <a:pt x="3384" y="93"/>
                  </a:lnTo>
                  <a:lnTo>
                    <a:pt x="3384" y="88"/>
                  </a:lnTo>
                  <a:lnTo>
                    <a:pt x="3383" y="87"/>
                  </a:lnTo>
                  <a:lnTo>
                    <a:pt x="3381" y="87"/>
                  </a:lnTo>
                  <a:lnTo>
                    <a:pt x="3379" y="87"/>
                  </a:lnTo>
                  <a:lnTo>
                    <a:pt x="3377" y="87"/>
                  </a:lnTo>
                  <a:lnTo>
                    <a:pt x="3375" y="87"/>
                  </a:lnTo>
                  <a:lnTo>
                    <a:pt x="3375" y="88"/>
                  </a:lnTo>
                  <a:lnTo>
                    <a:pt x="3374" y="88"/>
                  </a:lnTo>
                  <a:lnTo>
                    <a:pt x="3374" y="129"/>
                  </a:lnTo>
                  <a:lnTo>
                    <a:pt x="3375" y="129"/>
                  </a:lnTo>
                  <a:lnTo>
                    <a:pt x="3375" y="130"/>
                  </a:lnTo>
                  <a:lnTo>
                    <a:pt x="3377" y="130"/>
                  </a:lnTo>
                  <a:lnTo>
                    <a:pt x="3380" y="130"/>
                  </a:lnTo>
                  <a:lnTo>
                    <a:pt x="3383" y="130"/>
                  </a:lnTo>
                  <a:lnTo>
                    <a:pt x="3384" y="130"/>
                  </a:lnTo>
                  <a:lnTo>
                    <a:pt x="3385" y="129"/>
                  </a:lnTo>
                  <a:lnTo>
                    <a:pt x="3386" y="129"/>
                  </a:lnTo>
                  <a:lnTo>
                    <a:pt x="3386" y="102"/>
                  </a:lnTo>
                  <a:lnTo>
                    <a:pt x="3387" y="100"/>
                  </a:lnTo>
                  <a:lnTo>
                    <a:pt x="3389" y="99"/>
                  </a:lnTo>
                  <a:lnTo>
                    <a:pt x="3390" y="98"/>
                  </a:lnTo>
                  <a:lnTo>
                    <a:pt x="3394" y="96"/>
                  </a:lnTo>
                  <a:lnTo>
                    <a:pt x="3397" y="97"/>
                  </a:lnTo>
                  <a:lnTo>
                    <a:pt x="3399" y="98"/>
                  </a:lnTo>
                  <a:lnTo>
                    <a:pt x="3400" y="101"/>
                  </a:lnTo>
                  <a:lnTo>
                    <a:pt x="3400" y="105"/>
                  </a:lnTo>
                  <a:lnTo>
                    <a:pt x="3400" y="129"/>
                  </a:lnTo>
                  <a:lnTo>
                    <a:pt x="3401" y="129"/>
                  </a:lnTo>
                  <a:lnTo>
                    <a:pt x="3402" y="130"/>
                  </a:lnTo>
                  <a:lnTo>
                    <a:pt x="3403" y="130"/>
                  </a:lnTo>
                  <a:lnTo>
                    <a:pt x="3406" y="130"/>
                  </a:lnTo>
                  <a:lnTo>
                    <a:pt x="3409" y="130"/>
                  </a:lnTo>
                  <a:lnTo>
                    <a:pt x="3410" y="130"/>
                  </a:lnTo>
                  <a:lnTo>
                    <a:pt x="3411" y="129"/>
                  </a:lnTo>
                  <a:lnTo>
                    <a:pt x="3412" y="129"/>
                  </a:lnTo>
                  <a:lnTo>
                    <a:pt x="3412" y="102"/>
                  </a:lnTo>
                  <a:lnTo>
                    <a:pt x="3413" y="100"/>
                  </a:lnTo>
                  <a:lnTo>
                    <a:pt x="3415" y="99"/>
                  </a:lnTo>
                  <a:lnTo>
                    <a:pt x="3416" y="98"/>
                  </a:lnTo>
                  <a:lnTo>
                    <a:pt x="3420" y="96"/>
                  </a:lnTo>
                  <a:lnTo>
                    <a:pt x="3423" y="97"/>
                  </a:lnTo>
                  <a:lnTo>
                    <a:pt x="3425" y="98"/>
                  </a:lnTo>
                  <a:lnTo>
                    <a:pt x="3426" y="101"/>
                  </a:lnTo>
                  <a:lnTo>
                    <a:pt x="3426" y="103"/>
                  </a:lnTo>
                  <a:lnTo>
                    <a:pt x="3426" y="129"/>
                  </a:lnTo>
                  <a:lnTo>
                    <a:pt x="3427" y="129"/>
                  </a:lnTo>
                  <a:lnTo>
                    <a:pt x="3428" y="130"/>
                  </a:lnTo>
                  <a:lnTo>
                    <a:pt x="3429" y="130"/>
                  </a:lnTo>
                  <a:lnTo>
                    <a:pt x="3432" y="130"/>
                  </a:lnTo>
                  <a:lnTo>
                    <a:pt x="3435" y="130"/>
                  </a:lnTo>
                  <a:lnTo>
                    <a:pt x="3437" y="130"/>
                  </a:lnTo>
                  <a:lnTo>
                    <a:pt x="3437" y="129"/>
                  </a:lnTo>
                  <a:lnTo>
                    <a:pt x="3438" y="129"/>
                  </a:lnTo>
                  <a:close/>
                </a:path>
              </a:pathLst>
            </a:custGeom>
            <a:solidFill>
              <a:srgbClr val="1E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9" name="Line 19">
              <a:extLst>
                <a:ext uri="{FF2B5EF4-FFF2-40B4-BE49-F238E27FC236}">
                  <a16:creationId xmlns:a16="http://schemas.microsoft.com/office/drawing/2014/main" id="{C45B4012-5B9F-363D-E2FE-8087573AA2F0}"/>
                </a:ext>
              </a:extLst>
            </p:cNvPr>
            <p:cNvSpPr>
              <a:spLocks noChangeShapeType="1"/>
            </p:cNvSpPr>
            <p:nvPr/>
          </p:nvSpPr>
          <p:spPr bwMode="auto">
            <a:xfrm>
              <a:off x="2164" y="1141"/>
              <a:ext cx="0" cy="0"/>
            </a:xfrm>
            <a:prstGeom prst="line">
              <a:avLst/>
            </a:prstGeom>
            <a:noFill/>
            <a:ln w="10338">
              <a:solidFill>
                <a:srgbClr val="1F386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0" name="Freeform 18">
              <a:extLst>
                <a:ext uri="{FF2B5EF4-FFF2-40B4-BE49-F238E27FC236}">
                  <a16:creationId xmlns:a16="http://schemas.microsoft.com/office/drawing/2014/main" id="{9B2E8724-AA22-7B13-81B0-FD54114F4306}"/>
                </a:ext>
              </a:extLst>
            </p:cNvPr>
            <p:cNvSpPr>
              <a:spLocks/>
            </p:cNvSpPr>
            <p:nvPr/>
          </p:nvSpPr>
          <p:spPr bwMode="auto">
            <a:xfrm>
              <a:off x="2122" y="896"/>
              <a:ext cx="83" cy="83"/>
            </a:xfrm>
            <a:custGeom>
              <a:avLst/>
              <a:gdLst>
                <a:gd name="T0" fmla="+- 0 2205 2122"/>
                <a:gd name="T1" fmla="*/ T0 w 83"/>
                <a:gd name="T2" fmla="+- 0 979 896"/>
                <a:gd name="T3" fmla="*/ 979 h 83"/>
                <a:gd name="T4" fmla="+- 0 2188 2122"/>
                <a:gd name="T5" fmla="*/ T4 w 83"/>
                <a:gd name="T6" fmla="+- 0 962 896"/>
                <a:gd name="T7" fmla="*/ 962 h 83"/>
                <a:gd name="T8" fmla="+- 0 2175 2122"/>
                <a:gd name="T9" fmla="*/ T8 w 83"/>
                <a:gd name="T10" fmla="+- 0 943 896"/>
                <a:gd name="T11" fmla="*/ 943 h 83"/>
                <a:gd name="T12" fmla="+- 0 2167 2122"/>
                <a:gd name="T13" fmla="*/ T12 w 83"/>
                <a:gd name="T14" fmla="+- 0 920 896"/>
                <a:gd name="T15" fmla="*/ 920 h 83"/>
                <a:gd name="T16" fmla="+- 0 2164 2122"/>
                <a:gd name="T17" fmla="*/ T16 w 83"/>
                <a:gd name="T18" fmla="+- 0 896 896"/>
                <a:gd name="T19" fmla="*/ 896 h 83"/>
                <a:gd name="T20" fmla="+- 0 2161 2122"/>
                <a:gd name="T21" fmla="*/ T20 w 83"/>
                <a:gd name="T22" fmla="+- 0 920 896"/>
                <a:gd name="T23" fmla="*/ 920 h 83"/>
                <a:gd name="T24" fmla="+- 0 2153 2122"/>
                <a:gd name="T25" fmla="*/ T24 w 83"/>
                <a:gd name="T26" fmla="+- 0 943 896"/>
                <a:gd name="T27" fmla="*/ 943 h 83"/>
                <a:gd name="T28" fmla="+- 0 2140 2122"/>
                <a:gd name="T29" fmla="*/ T28 w 83"/>
                <a:gd name="T30" fmla="+- 0 962 896"/>
                <a:gd name="T31" fmla="*/ 962 h 83"/>
                <a:gd name="T32" fmla="+- 0 2122 2122"/>
                <a:gd name="T33" fmla="*/ T32 w 83"/>
                <a:gd name="T34" fmla="+- 0 979 896"/>
                <a:gd name="T35" fmla="*/ 979 h 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Lst>
              <a:rect l="0" t="0" r="r" b="b"/>
              <a:pathLst>
                <a:path w="83" h="83">
                  <a:moveTo>
                    <a:pt x="83" y="83"/>
                  </a:moveTo>
                  <a:lnTo>
                    <a:pt x="66" y="66"/>
                  </a:lnTo>
                  <a:lnTo>
                    <a:pt x="53" y="47"/>
                  </a:lnTo>
                  <a:lnTo>
                    <a:pt x="45" y="24"/>
                  </a:lnTo>
                  <a:lnTo>
                    <a:pt x="42" y="0"/>
                  </a:lnTo>
                  <a:lnTo>
                    <a:pt x="39" y="24"/>
                  </a:lnTo>
                  <a:lnTo>
                    <a:pt x="31" y="47"/>
                  </a:lnTo>
                  <a:lnTo>
                    <a:pt x="18" y="66"/>
                  </a:lnTo>
                  <a:lnTo>
                    <a:pt x="0" y="83"/>
                  </a:lnTo>
                </a:path>
              </a:pathLst>
            </a:custGeom>
            <a:noFill/>
            <a:ln w="10338">
              <a:solidFill>
                <a:srgbClr val="1F3863"/>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1" name="Freeform 17">
              <a:extLst>
                <a:ext uri="{FF2B5EF4-FFF2-40B4-BE49-F238E27FC236}">
                  <a16:creationId xmlns:a16="http://schemas.microsoft.com/office/drawing/2014/main" id="{F72551E9-8E65-AD53-0F0B-F2A18319B196}"/>
                </a:ext>
              </a:extLst>
            </p:cNvPr>
            <p:cNvSpPr>
              <a:spLocks/>
            </p:cNvSpPr>
            <p:nvPr/>
          </p:nvSpPr>
          <p:spPr bwMode="auto">
            <a:xfrm>
              <a:off x="1924" y="1584"/>
              <a:ext cx="171" cy="64"/>
            </a:xfrm>
            <a:custGeom>
              <a:avLst/>
              <a:gdLst>
                <a:gd name="T0" fmla="+- 0 2096 1925"/>
                <a:gd name="T1" fmla="*/ T0 w 171"/>
                <a:gd name="T2" fmla="+- 0 1584 1584"/>
                <a:gd name="T3" fmla="*/ 1584 h 64"/>
                <a:gd name="T4" fmla="+- 0 2004 1925"/>
                <a:gd name="T5" fmla="*/ T4 w 171"/>
                <a:gd name="T6" fmla="+- 0 1584 1584"/>
                <a:gd name="T7" fmla="*/ 1584 h 64"/>
                <a:gd name="T8" fmla="+- 0 1983 1925"/>
                <a:gd name="T9" fmla="*/ T8 w 171"/>
                <a:gd name="T10" fmla="+- 0 1584 1584"/>
                <a:gd name="T11" fmla="*/ 1584 h 64"/>
                <a:gd name="T12" fmla="+- 0 1925 1925"/>
                <a:gd name="T13" fmla="*/ T12 w 171"/>
                <a:gd name="T14" fmla="+- 0 1584 1584"/>
                <a:gd name="T15" fmla="*/ 1584 h 64"/>
                <a:gd name="T16" fmla="+- 0 1925 1925"/>
                <a:gd name="T17" fmla="*/ T16 w 171"/>
                <a:gd name="T18" fmla="+- 0 1637 1584"/>
                <a:gd name="T19" fmla="*/ 1637 h 64"/>
                <a:gd name="T20" fmla="+- 0 1983 1925"/>
                <a:gd name="T21" fmla="*/ T20 w 171"/>
                <a:gd name="T22" fmla="+- 0 1637 1584"/>
                <a:gd name="T23" fmla="*/ 1637 h 64"/>
                <a:gd name="T24" fmla="+- 0 1983 1925"/>
                <a:gd name="T25" fmla="*/ T24 w 171"/>
                <a:gd name="T26" fmla="+- 0 1647 1584"/>
                <a:gd name="T27" fmla="*/ 1647 h 64"/>
                <a:gd name="T28" fmla="+- 0 2004 1925"/>
                <a:gd name="T29" fmla="*/ T28 w 171"/>
                <a:gd name="T30" fmla="+- 0 1647 1584"/>
                <a:gd name="T31" fmla="*/ 1647 h 64"/>
                <a:gd name="T32" fmla="+- 0 2004 1925"/>
                <a:gd name="T33" fmla="*/ T32 w 171"/>
                <a:gd name="T34" fmla="+- 0 1637 1584"/>
                <a:gd name="T35" fmla="*/ 1637 h 64"/>
                <a:gd name="T36" fmla="+- 0 2096 1925"/>
                <a:gd name="T37" fmla="*/ T36 w 171"/>
                <a:gd name="T38" fmla="+- 0 1637 1584"/>
                <a:gd name="T39" fmla="*/ 1637 h 64"/>
                <a:gd name="T40" fmla="+- 0 2096 1925"/>
                <a:gd name="T41" fmla="*/ T40 w 171"/>
                <a:gd name="T42" fmla="+- 0 1584 1584"/>
                <a:gd name="T43" fmla="*/ 1584 h 6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Lst>
              <a:rect l="0" t="0" r="r" b="b"/>
              <a:pathLst>
                <a:path w="171" h="64">
                  <a:moveTo>
                    <a:pt x="171" y="0"/>
                  </a:moveTo>
                  <a:lnTo>
                    <a:pt x="79" y="0"/>
                  </a:lnTo>
                  <a:lnTo>
                    <a:pt x="58" y="0"/>
                  </a:lnTo>
                  <a:lnTo>
                    <a:pt x="0" y="0"/>
                  </a:lnTo>
                  <a:lnTo>
                    <a:pt x="0" y="53"/>
                  </a:lnTo>
                  <a:lnTo>
                    <a:pt x="58" y="53"/>
                  </a:lnTo>
                  <a:lnTo>
                    <a:pt x="58" y="63"/>
                  </a:lnTo>
                  <a:lnTo>
                    <a:pt x="79" y="63"/>
                  </a:lnTo>
                  <a:lnTo>
                    <a:pt x="79" y="53"/>
                  </a:lnTo>
                  <a:lnTo>
                    <a:pt x="171" y="53"/>
                  </a:lnTo>
                  <a:lnTo>
                    <a:pt x="1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2064" name="Picture 16">
              <a:extLst>
                <a:ext uri="{FF2B5EF4-FFF2-40B4-BE49-F238E27FC236}">
                  <a16:creationId xmlns:a16="http://schemas.microsoft.com/office/drawing/2014/main" id="{B20A2F11-DB3C-8901-2A4F-07F137449D6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84" y="1322"/>
              <a:ext cx="336" cy="577"/>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3ABAC229-E308-0D86-6CE7-30BFA07580E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4" y="541"/>
              <a:ext cx="1012" cy="53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8E7296EA-A86E-1FF4-6E7F-8ED763FDBF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9" y="497"/>
              <a:ext cx="492" cy="638"/>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a:extLst>
                <a:ext uri="{FF2B5EF4-FFF2-40B4-BE49-F238E27FC236}">
                  <a16:creationId xmlns:a16="http://schemas.microsoft.com/office/drawing/2014/main" id="{C0524AC4-8C22-213E-E3D8-E644D99F332E}"/>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34" y="541"/>
              <a:ext cx="456" cy="3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975C98BF-382E-FF39-88C6-2CC5F6DB307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6" y="930"/>
              <a:ext cx="134" cy="146"/>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87E94353-A737-5F9A-0FDF-F1AFC0A3A21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31" y="973"/>
              <a:ext cx="59" cy="59"/>
            </a:xfrm>
            <a:prstGeom prst="rect">
              <a:avLst/>
            </a:prstGeom>
            <a:noFill/>
            <a:extLst>
              <a:ext uri="{909E8E84-426E-40DD-AFC4-6F175D3DCCD1}">
                <a14:hiddenFill xmlns:a14="http://schemas.microsoft.com/office/drawing/2010/main">
                  <a:solidFill>
                    <a:srgbClr val="FFFFFF"/>
                  </a:solidFill>
                </a14:hiddenFill>
              </a:ext>
            </a:extLst>
          </p:spPr>
        </p:pic>
        <p:sp>
          <p:nvSpPr>
            <p:cNvPr id="62" name="Freeform 10">
              <a:extLst>
                <a:ext uri="{FF2B5EF4-FFF2-40B4-BE49-F238E27FC236}">
                  <a16:creationId xmlns:a16="http://schemas.microsoft.com/office/drawing/2014/main" id="{E114F851-D46E-97A2-51E6-2D7EA60EAED4}"/>
                </a:ext>
              </a:extLst>
            </p:cNvPr>
            <p:cNvSpPr>
              <a:spLocks/>
            </p:cNvSpPr>
            <p:nvPr/>
          </p:nvSpPr>
          <p:spPr bwMode="auto">
            <a:xfrm>
              <a:off x="3428" y="514"/>
              <a:ext cx="1039" cy="577"/>
            </a:xfrm>
            <a:custGeom>
              <a:avLst/>
              <a:gdLst>
                <a:gd name="T0" fmla="+- 0 3486 3428"/>
                <a:gd name="T1" fmla="*/ T0 w 1039"/>
                <a:gd name="T2" fmla="+- 0 1092 515"/>
                <a:gd name="T3" fmla="*/ 1092 h 577"/>
                <a:gd name="T4" fmla="+- 0 4409 3428"/>
                <a:gd name="T5" fmla="*/ T4 w 1039"/>
                <a:gd name="T6" fmla="+- 0 1092 515"/>
                <a:gd name="T7" fmla="*/ 1092 h 577"/>
                <a:gd name="T8" fmla="+- 0 4431 3428"/>
                <a:gd name="T9" fmla="*/ T8 w 1039"/>
                <a:gd name="T10" fmla="+- 0 1087 515"/>
                <a:gd name="T11" fmla="*/ 1087 h 577"/>
                <a:gd name="T12" fmla="+- 0 4450 3428"/>
                <a:gd name="T13" fmla="*/ T12 w 1039"/>
                <a:gd name="T14" fmla="+- 0 1075 515"/>
                <a:gd name="T15" fmla="*/ 1075 h 577"/>
                <a:gd name="T16" fmla="+- 0 4462 3428"/>
                <a:gd name="T17" fmla="*/ T16 w 1039"/>
                <a:gd name="T18" fmla="+- 0 1057 515"/>
                <a:gd name="T19" fmla="*/ 1057 h 577"/>
                <a:gd name="T20" fmla="+- 0 4467 3428"/>
                <a:gd name="T21" fmla="*/ T20 w 1039"/>
                <a:gd name="T22" fmla="+- 0 1034 515"/>
                <a:gd name="T23" fmla="*/ 1034 h 577"/>
                <a:gd name="T24" fmla="+- 0 4467 3428"/>
                <a:gd name="T25" fmla="*/ T24 w 1039"/>
                <a:gd name="T26" fmla="+- 0 573 515"/>
                <a:gd name="T27" fmla="*/ 573 h 577"/>
                <a:gd name="T28" fmla="+- 0 4462 3428"/>
                <a:gd name="T29" fmla="*/ T28 w 1039"/>
                <a:gd name="T30" fmla="+- 0 550 515"/>
                <a:gd name="T31" fmla="*/ 550 h 577"/>
                <a:gd name="T32" fmla="+- 0 4450 3428"/>
                <a:gd name="T33" fmla="*/ T32 w 1039"/>
                <a:gd name="T34" fmla="+- 0 532 515"/>
                <a:gd name="T35" fmla="*/ 532 h 577"/>
                <a:gd name="T36" fmla="+- 0 4431 3428"/>
                <a:gd name="T37" fmla="*/ T36 w 1039"/>
                <a:gd name="T38" fmla="+- 0 519 515"/>
                <a:gd name="T39" fmla="*/ 519 h 577"/>
                <a:gd name="T40" fmla="+- 0 4409 3428"/>
                <a:gd name="T41" fmla="*/ T40 w 1039"/>
                <a:gd name="T42" fmla="+- 0 515 515"/>
                <a:gd name="T43" fmla="*/ 515 h 577"/>
                <a:gd name="T44" fmla="+- 0 3486 3428"/>
                <a:gd name="T45" fmla="*/ T44 w 1039"/>
                <a:gd name="T46" fmla="+- 0 515 515"/>
                <a:gd name="T47" fmla="*/ 515 h 577"/>
                <a:gd name="T48" fmla="+- 0 3463 3428"/>
                <a:gd name="T49" fmla="*/ T48 w 1039"/>
                <a:gd name="T50" fmla="+- 0 519 515"/>
                <a:gd name="T51" fmla="*/ 519 h 577"/>
                <a:gd name="T52" fmla="+- 0 3445 3428"/>
                <a:gd name="T53" fmla="*/ T52 w 1039"/>
                <a:gd name="T54" fmla="+- 0 532 515"/>
                <a:gd name="T55" fmla="*/ 532 h 577"/>
                <a:gd name="T56" fmla="+- 0 3433 3428"/>
                <a:gd name="T57" fmla="*/ T56 w 1039"/>
                <a:gd name="T58" fmla="+- 0 550 515"/>
                <a:gd name="T59" fmla="*/ 550 h 577"/>
                <a:gd name="T60" fmla="+- 0 3428 3428"/>
                <a:gd name="T61" fmla="*/ T60 w 1039"/>
                <a:gd name="T62" fmla="+- 0 573 515"/>
                <a:gd name="T63" fmla="*/ 573 h 577"/>
                <a:gd name="T64" fmla="+- 0 3428 3428"/>
                <a:gd name="T65" fmla="*/ T64 w 1039"/>
                <a:gd name="T66" fmla="+- 0 1034 515"/>
                <a:gd name="T67" fmla="*/ 1034 h 577"/>
                <a:gd name="T68" fmla="+- 0 3433 3428"/>
                <a:gd name="T69" fmla="*/ T68 w 1039"/>
                <a:gd name="T70" fmla="+- 0 1057 515"/>
                <a:gd name="T71" fmla="*/ 1057 h 577"/>
                <a:gd name="T72" fmla="+- 0 3445 3428"/>
                <a:gd name="T73" fmla="*/ T72 w 1039"/>
                <a:gd name="T74" fmla="+- 0 1075 515"/>
                <a:gd name="T75" fmla="*/ 1075 h 577"/>
                <a:gd name="T76" fmla="+- 0 3463 3428"/>
                <a:gd name="T77" fmla="*/ T76 w 1039"/>
                <a:gd name="T78" fmla="+- 0 1087 515"/>
                <a:gd name="T79" fmla="*/ 1087 h 577"/>
                <a:gd name="T80" fmla="+- 0 3486 3428"/>
                <a:gd name="T81" fmla="*/ T80 w 1039"/>
                <a:gd name="T82" fmla="+- 0 1092 515"/>
                <a:gd name="T83" fmla="*/ 1092 h 5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1039" h="577">
                  <a:moveTo>
                    <a:pt x="58" y="577"/>
                  </a:moveTo>
                  <a:lnTo>
                    <a:pt x="981" y="577"/>
                  </a:lnTo>
                  <a:lnTo>
                    <a:pt x="1003" y="572"/>
                  </a:lnTo>
                  <a:lnTo>
                    <a:pt x="1022" y="560"/>
                  </a:lnTo>
                  <a:lnTo>
                    <a:pt x="1034" y="542"/>
                  </a:lnTo>
                  <a:lnTo>
                    <a:pt x="1039" y="519"/>
                  </a:lnTo>
                  <a:lnTo>
                    <a:pt x="1039" y="58"/>
                  </a:lnTo>
                  <a:lnTo>
                    <a:pt x="1034" y="35"/>
                  </a:lnTo>
                  <a:lnTo>
                    <a:pt x="1022" y="17"/>
                  </a:lnTo>
                  <a:lnTo>
                    <a:pt x="1003" y="4"/>
                  </a:lnTo>
                  <a:lnTo>
                    <a:pt x="981" y="0"/>
                  </a:lnTo>
                  <a:lnTo>
                    <a:pt x="58" y="0"/>
                  </a:lnTo>
                  <a:lnTo>
                    <a:pt x="35" y="4"/>
                  </a:lnTo>
                  <a:lnTo>
                    <a:pt x="17" y="17"/>
                  </a:lnTo>
                  <a:lnTo>
                    <a:pt x="5" y="35"/>
                  </a:lnTo>
                  <a:lnTo>
                    <a:pt x="0" y="58"/>
                  </a:lnTo>
                  <a:lnTo>
                    <a:pt x="0" y="519"/>
                  </a:lnTo>
                  <a:lnTo>
                    <a:pt x="5" y="542"/>
                  </a:lnTo>
                  <a:lnTo>
                    <a:pt x="17" y="560"/>
                  </a:lnTo>
                  <a:lnTo>
                    <a:pt x="35" y="572"/>
                  </a:lnTo>
                  <a:lnTo>
                    <a:pt x="58" y="577"/>
                  </a:lnTo>
                  <a:close/>
                </a:path>
              </a:pathLst>
            </a:custGeom>
            <a:noFill/>
            <a:ln w="3099">
              <a:solidFill>
                <a:srgbClr val="7E7E7E"/>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7" name="Picture 9">
              <a:extLst>
                <a:ext uri="{FF2B5EF4-FFF2-40B4-BE49-F238E27FC236}">
                  <a16:creationId xmlns:a16="http://schemas.microsoft.com/office/drawing/2014/main" id="{65AE2BEA-564C-CF50-DD17-6C72785971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07" y="5"/>
              <a:ext cx="1736" cy="207"/>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8">
              <a:extLst>
                <a:ext uri="{FF2B5EF4-FFF2-40B4-BE49-F238E27FC236}">
                  <a16:creationId xmlns:a16="http://schemas.microsoft.com/office/drawing/2014/main" id="{A11B5AB4-ED70-CDA6-B16A-8FA029D7E109}"/>
                </a:ext>
              </a:extLst>
            </p:cNvPr>
            <p:cNvSpPr>
              <a:spLocks noChangeArrowheads="1"/>
            </p:cNvSpPr>
            <p:nvPr/>
          </p:nvSpPr>
          <p:spPr bwMode="auto">
            <a:xfrm>
              <a:off x="1336" y="23"/>
              <a:ext cx="1674" cy="146"/>
            </a:xfrm>
            <a:prstGeom prst="rect">
              <a:avLst/>
            </a:prstGeom>
            <a:solidFill>
              <a:srgbClr val="D16C2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48" name="Rectangle 7">
              <a:extLst>
                <a:ext uri="{FF2B5EF4-FFF2-40B4-BE49-F238E27FC236}">
                  <a16:creationId xmlns:a16="http://schemas.microsoft.com/office/drawing/2014/main" id="{5F49FE11-009C-FFED-BBC3-4FB472E97D21}"/>
                </a:ext>
              </a:extLst>
            </p:cNvPr>
            <p:cNvSpPr>
              <a:spLocks noChangeArrowheads="1"/>
            </p:cNvSpPr>
            <p:nvPr/>
          </p:nvSpPr>
          <p:spPr bwMode="auto">
            <a:xfrm>
              <a:off x="1336" y="23"/>
              <a:ext cx="1674" cy="146"/>
            </a:xfrm>
            <a:prstGeom prst="rect">
              <a:avLst/>
            </a:prstGeom>
            <a:noFill/>
            <a:ln w="3099">
              <a:solidFill>
                <a:srgbClr val="AD5A2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49" name="AutoShape 6">
              <a:extLst>
                <a:ext uri="{FF2B5EF4-FFF2-40B4-BE49-F238E27FC236}">
                  <a16:creationId xmlns:a16="http://schemas.microsoft.com/office/drawing/2014/main" id="{81D048EA-2FA6-7D65-3825-1C595994C9AE}"/>
                </a:ext>
              </a:extLst>
            </p:cNvPr>
            <p:cNvSpPr>
              <a:spLocks/>
            </p:cNvSpPr>
            <p:nvPr/>
          </p:nvSpPr>
          <p:spPr bwMode="auto">
            <a:xfrm>
              <a:off x="1859" y="56"/>
              <a:ext cx="637" cy="95"/>
            </a:xfrm>
            <a:custGeom>
              <a:avLst/>
              <a:gdLst>
                <a:gd name="T0" fmla="+- 0 1883 1860"/>
                <a:gd name="T1" fmla="*/ T0 w 637"/>
                <a:gd name="T2" fmla="+- 0 132 57"/>
                <a:gd name="T3" fmla="*/ 132 h 95"/>
                <a:gd name="T4" fmla="+- 0 1883 1860"/>
                <a:gd name="T5" fmla="*/ T4 w 637"/>
                <a:gd name="T6" fmla="+- 0 57 57"/>
                <a:gd name="T7" fmla="*/ 57 h 95"/>
                <a:gd name="T8" fmla="+- 0 1868 1860"/>
                <a:gd name="T9" fmla="*/ T8 w 637"/>
                <a:gd name="T10" fmla="+- 0 91 57"/>
                <a:gd name="T11" fmla="*/ 91 h 95"/>
                <a:gd name="T12" fmla="+- 0 1886 1860"/>
                <a:gd name="T13" fmla="*/ T12 w 637"/>
                <a:gd name="T14" fmla="+- 0 123 57"/>
                <a:gd name="T15" fmla="*/ 123 h 95"/>
                <a:gd name="T16" fmla="+- 0 1890 1860"/>
                <a:gd name="T17" fmla="*/ T16 w 637"/>
                <a:gd name="T18" fmla="+- 0 91 57"/>
                <a:gd name="T19" fmla="*/ 91 h 95"/>
                <a:gd name="T20" fmla="+- 0 1900 1860"/>
                <a:gd name="T21" fmla="*/ T20 w 637"/>
                <a:gd name="T22" fmla="+- 0 63 57"/>
                <a:gd name="T23" fmla="*/ 63 h 95"/>
                <a:gd name="T24" fmla="+- 0 1899 1860"/>
                <a:gd name="T25" fmla="*/ T24 w 637"/>
                <a:gd name="T26" fmla="+- 0 70 57"/>
                <a:gd name="T27" fmla="*/ 70 h 95"/>
                <a:gd name="T28" fmla="+- 0 1934 1860"/>
                <a:gd name="T29" fmla="*/ T28 w 637"/>
                <a:gd name="T30" fmla="+- 0 132 57"/>
                <a:gd name="T31" fmla="*/ 132 h 95"/>
                <a:gd name="T32" fmla="+- 0 1941 1860"/>
                <a:gd name="T33" fmla="*/ T32 w 637"/>
                <a:gd name="T34" fmla="+- 0 123 57"/>
                <a:gd name="T35" fmla="*/ 123 h 95"/>
                <a:gd name="T36" fmla="+- 0 1911 1860"/>
                <a:gd name="T37" fmla="*/ T36 w 637"/>
                <a:gd name="T38" fmla="+- 0 84 57"/>
                <a:gd name="T39" fmla="*/ 84 h 95"/>
                <a:gd name="T40" fmla="+- 0 1919 1860"/>
                <a:gd name="T41" fmla="*/ T40 w 637"/>
                <a:gd name="T42" fmla="+- 0 77 57"/>
                <a:gd name="T43" fmla="*/ 77 h 95"/>
                <a:gd name="T44" fmla="+- 0 1953 1860"/>
                <a:gd name="T45" fmla="*/ T44 w 637"/>
                <a:gd name="T46" fmla="+- 0 97 57"/>
                <a:gd name="T47" fmla="*/ 97 h 95"/>
                <a:gd name="T48" fmla="+- 0 1996 1860"/>
                <a:gd name="T49" fmla="*/ T48 w 637"/>
                <a:gd name="T50" fmla="+- 0 124 57"/>
                <a:gd name="T51" fmla="*/ 124 h 95"/>
                <a:gd name="T52" fmla="+- 0 1967 1860"/>
                <a:gd name="T53" fmla="*/ T52 w 637"/>
                <a:gd name="T54" fmla="+- 0 88 57"/>
                <a:gd name="T55" fmla="*/ 88 h 95"/>
                <a:gd name="T56" fmla="+- 0 1991 1860"/>
                <a:gd name="T57" fmla="*/ T56 w 637"/>
                <a:gd name="T58" fmla="+- 0 92 57"/>
                <a:gd name="T59" fmla="*/ 92 h 95"/>
                <a:gd name="T60" fmla="+- 0 2002 1860"/>
                <a:gd name="T61" fmla="*/ T60 w 637"/>
                <a:gd name="T62" fmla="+- 0 112 57"/>
                <a:gd name="T63" fmla="*/ 112 h 95"/>
                <a:gd name="T64" fmla="+- 0 2023 1860"/>
                <a:gd name="T65" fmla="*/ T64 w 637"/>
                <a:gd name="T66" fmla="+- 0 131 57"/>
                <a:gd name="T67" fmla="*/ 131 h 95"/>
                <a:gd name="T68" fmla="+- 0 2025 1860"/>
                <a:gd name="T69" fmla="*/ T68 w 637"/>
                <a:gd name="T70" fmla="+- 0 77 57"/>
                <a:gd name="T71" fmla="*/ 77 h 95"/>
                <a:gd name="T72" fmla="+- 0 2034 1860"/>
                <a:gd name="T73" fmla="*/ T72 w 637"/>
                <a:gd name="T74" fmla="+- 0 78 57"/>
                <a:gd name="T75" fmla="*/ 78 h 95"/>
                <a:gd name="T76" fmla="+- 0 2041 1860"/>
                <a:gd name="T77" fmla="*/ T76 w 637"/>
                <a:gd name="T78" fmla="+- 0 76 57"/>
                <a:gd name="T79" fmla="*/ 76 h 95"/>
                <a:gd name="T80" fmla="+- 0 2056 1860"/>
                <a:gd name="T81" fmla="*/ T80 w 637"/>
                <a:gd name="T82" fmla="+- 0 107 57"/>
                <a:gd name="T83" fmla="*/ 107 h 95"/>
                <a:gd name="T84" fmla="+- 0 2085 1860"/>
                <a:gd name="T85" fmla="*/ T84 w 637"/>
                <a:gd name="T86" fmla="+- 0 127 57"/>
                <a:gd name="T87" fmla="*/ 127 h 95"/>
                <a:gd name="T88" fmla="+- 0 2095 1860"/>
                <a:gd name="T89" fmla="*/ T88 w 637"/>
                <a:gd name="T90" fmla="+- 0 92 57"/>
                <a:gd name="T91" fmla="*/ 92 h 95"/>
                <a:gd name="T92" fmla="+- 0 2095 1860"/>
                <a:gd name="T93" fmla="*/ T92 w 637"/>
                <a:gd name="T94" fmla="+- 0 107 57"/>
                <a:gd name="T95" fmla="*/ 107 h 95"/>
                <a:gd name="T96" fmla="+- 0 2067 1860"/>
                <a:gd name="T97" fmla="*/ T96 w 637"/>
                <a:gd name="T98" fmla="+- 0 77 57"/>
                <a:gd name="T99" fmla="*/ 77 h 95"/>
                <a:gd name="T100" fmla="+- 0 2070 1860"/>
                <a:gd name="T101" fmla="*/ T100 w 637"/>
                <a:gd name="T102" fmla="+- 0 84 57"/>
                <a:gd name="T103" fmla="*/ 84 h 95"/>
                <a:gd name="T104" fmla="+- 0 2115 1860"/>
                <a:gd name="T105" fmla="*/ T104 w 637"/>
                <a:gd name="T106" fmla="+- 0 85 57"/>
                <a:gd name="T107" fmla="*/ 85 h 95"/>
                <a:gd name="T108" fmla="+- 0 2113 1860"/>
                <a:gd name="T109" fmla="*/ T108 w 637"/>
                <a:gd name="T110" fmla="+- 0 123 57"/>
                <a:gd name="T111" fmla="*/ 123 h 95"/>
                <a:gd name="T112" fmla="+- 0 2128 1860"/>
                <a:gd name="T113" fmla="*/ T112 w 637"/>
                <a:gd name="T114" fmla="+- 0 152 57"/>
                <a:gd name="T115" fmla="*/ 152 h 95"/>
                <a:gd name="T116" fmla="+- 0 2121 1860"/>
                <a:gd name="T117" fmla="*/ T116 w 637"/>
                <a:gd name="T118" fmla="+- 0 130 57"/>
                <a:gd name="T119" fmla="*/ 130 h 95"/>
                <a:gd name="T120" fmla="+- 0 2122 1860"/>
                <a:gd name="T121" fmla="*/ T120 w 637"/>
                <a:gd name="T122" fmla="+- 0 110 57"/>
                <a:gd name="T123" fmla="*/ 110 h 95"/>
                <a:gd name="T124" fmla="+- 0 2130 1860"/>
                <a:gd name="T125" fmla="*/ T124 w 637"/>
                <a:gd name="T126" fmla="+- 0 84 57"/>
                <a:gd name="T127" fmla="*/ 84 h 95"/>
                <a:gd name="T128" fmla="+- 0 2147 1860"/>
                <a:gd name="T129" fmla="*/ T128 w 637"/>
                <a:gd name="T130" fmla="+- 0 135 57"/>
                <a:gd name="T131" fmla="*/ 135 h 95"/>
                <a:gd name="T132" fmla="+- 0 2154 1860"/>
                <a:gd name="T133" fmla="*/ T132 w 637"/>
                <a:gd name="T134" fmla="+- 0 127 57"/>
                <a:gd name="T135" fmla="*/ 127 h 95"/>
                <a:gd name="T136" fmla="+- 0 2142 1860"/>
                <a:gd name="T137" fmla="*/ T136 w 637"/>
                <a:gd name="T138" fmla="+- 0 88 57"/>
                <a:gd name="T139" fmla="*/ 88 h 95"/>
                <a:gd name="T140" fmla="+- 0 2148 1860"/>
                <a:gd name="T141" fmla="*/ T140 w 637"/>
                <a:gd name="T142" fmla="+- 0 85 57"/>
                <a:gd name="T143" fmla="*/ 85 h 95"/>
                <a:gd name="T144" fmla="+- 0 2165 1860"/>
                <a:gd name="T145" fmla="*/ T144 w 637"/>
                <a:gd name="T146" fmla="+- 0 113 57"/>
                <a:gd name="T147" fmla="*/ 113 h 95"/>
                <a:gd name="T148" fmla="+- 0 2208 1860"/>
                <a:gd name="T149" fmla="*/ T148 w 637"/>
                <a:gd name="T150" fmla="+- 0 127 57"/>
                <a:gd name="T151" fmla="*/ 127 h 95"/>
                <a:gd name="T152" fmla="+- 0 2211 1860"/>
                <a:gd name="T153" fmla="*/ T152 w 637"/>
                <a:gd name="T154" fmla="+- 0 102 57"/>
                <a:gd name="T155" fmla="*/ 102 h 95"/>
                <a:gd name="T156" fmla="+- 0 2196 1860"/>
                <a:gd name="T157" fmla="*/ T156 w 637"/>
                <a:gd name="T158" fmla="+- 0 77 57"/>
                <a:gd name="T159" fmla="*/ 77 h 95"/>
                <a:gd name="T160" fmla="+- 0 2206 1860"/>
                <a:gd name="T161" fmla="*/ T160 w 637"/>
                <a:gd name="T162" fmla="+- 0 84 57"/>
                <a:gd name="T163" fmla="*/ 84 h 95"/>
                <a:gd name="T164" fmla="+- 0 2252 1860"/>
                <a:gd name="T165" fmla="*/ T164 w 637"/>
                <a:gd name="T166" fmla="+- 0 58 57"/>
                <a:gd name="T167" fmla="*/ 58 h 95"/>
                <a:gd name="T168" fmla="+- 0 2260 1860"/>
                <a:gd name="T169" fmla="*/ T168 w 637"/>
                <a:gd name="T170" fmla="+- 0 123 57"/>
                <a:gd name="T171" fmla="*/ 123 h 95"/>
                <a:gd name="T172" fmla="+- 0 2316 1860"/>
                <a:gd name="T173" fmla="*/ T172 w 637"/>
                <a:gd name="T174" fmla="+- 0 100 57"/>
                <a:gd name="T175" fmla="*/ 100 h 95"/>
                <a:gd name="T176" fmla="+- 0 2307 1860"/>
                <a:gd name="T177" fmla="*/ T176 w 637"/>
                <a:gd name="T178" fmla="+- 0 132 57"/>
                <a:gd name="T179" fmla="*/ 132 h 95"/>
                <a:gd name="T180" fmla="+- 0 2309 1860"/>
                <a:gd name="T181" fmla="*/ T180 w 637"/>
                <a:gd name="T182" fmla="+- 0 108 57"/>
                <a:gd name="T183" fmla="*/ 108 h 95"/>
                <a:gd name="T184" fmla="+- 0 2332 1860"/>
                <a:gd name="T185" fmla="*/ T184 w 637"/>
                <a:gd name="T186" fmla="+- 0 131 57"/>
                <a:gd name="T187" fmla="*/ 131 h 95"/>
                <a:gd name="T188" fmla="+- 0 2336 1860"/>
                <a:gd name="T189" fmla="*/ T188 w 637"/>
                <a:gd name="T190" fmla="+- 0 125 57"/>
                <a:gd name="T191" fmla="*/ 125 h 95"/>
                <a:gd name="T192" fmla="+- 0 2299 1860"/>
                <a:gd name="T193" fmla="*/ T192 w 637"/>
                <a:gd name="T194" fmla="+- 0 89 57"/>
                <a:gd name="T195" fmla="*/ 89 h 95"/>
                <a:gd name="T196" fmla="+- 0 2351 1860"/>
                <a:gd name="T197" fmla="*/ T196 w 637"/>
                <a:gd name="T198" fmla="+- 0 77 57"/>
                <a:gd name="T199" fmla="*/ 77 h 95"/>
                <a:gd name="T200" fmla="+- 0 2369 1860"/>
                <a:gd name="T201" fmla="*/ T200 w 637"/>
                <a:gd name="T202" fmla="+- 0 151 57"/>
                <a:gd name="T203" fmla="*/ 151 h 95"/>
                <a:gd name="T204" fmla="+- 0 2374 1860"/>
                <a:gd name="T205" fmla="*/ T204 w 637"/>
                <a:gd name="T206" fmla="+- 0 120 57"/>
                <a:gd name="T207" fmla="*/ 120 h 95"/>
                <a:gd name="T208" fmla="+- 0 2406 1860"/>
                <a:gd name="T209" fmla="*/ T208 w 637"/>
                <a:gd name="T210" fmla="+- 0 96 57"/>
                <a:gd name="T211" fmla="*/ 96 h 95"/>
                <a:gd name="T212" fmla="+- 0 2443 1860"/>
                <a:gd name="T213" fmla="*/ T212 w 637"/>
                <a:gd name="T214" fmla="+- 0 130 57"/>
                <a:gd name="T215" fmla="*/ 130 h 95"/>
                <a:gd name="T216" fmla="+- 0 2415 1860"/>
                <a:gd name="T217" fmla="*/ T216 w 637"/>
                <a:gd name="T218" fmla="+- 0 106 57"/>
                <a:gd name="T219" fmla="*/ 106 h 95"/>
                <a:gd name="T220" fmla="+- 0 2447 1860"/>
                <a:gd name="T221" fmla="*/ T220 w 637"/>
                <a:gd name="T222" fmla="+- 0 84 57"/>
                <a:gd name="T223" fmla="*/ 84 h 95"/>
                <a:gd name="T224" fmla="+- 0 2449 1860"/>
                <a:gd name="T225" fmla="*/ T224 w 637"/>
                <a:gd name="T226" fmla="+- 0 122 57"/>
                <a:gd name="T227" fmla="*/ 122 h 95"/>
                <a:gd name="T228" fmla="+- 0 2447 1860"/>
                <a:gd name="T229" fmla="*/ T228 w 637"/>
                <a:gd name="T230" fmla="+- 0 84 57"/>
                <a:gd name="T231" fmla="*/ 84 h 95"/>
                <a:gd name="T232" fmla="+- 0 2477 1860"/>
                <a:gd name="T233" fmla="*/ T232 w 637"/>
                <a:gd name="T234" fmla="+- 0 94 57"/>
                <a:gd name="T235" fmla="*/ 94 h 95"/>
                <a:gd name="T236" fmla="+- 0 2492 1860"/>
                <a:gd name="T237" fmla="*/ T236 w 637"/>
                <a:gd name="T238" fmla="+- 0 86 57"/>
                <a:gd name="T239" fmla="*/ 86 h 95"/>
                <a:gd name="T240" fmla="+- 0 2484 1860"/>
                <a:gd name="T241" fmla="*/ T240 w 637"/>
                <a:gd name="T242" fmla="+- 0 86 57"/>
                <a:gd name="T243" fmla="*/ 86 h 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Lst>
              <a:rect l="0" t="0" r="r" b="b"/>
              <a:pathLst>
                <a:path w="637" h="95">
                  <a:moveTo>
                    <a:pt x="1" y="61"/>
                  </a:moveTo>
                  <a:lnTo>
                    <a:pt x="0" y="61"/>
                  </a:lnTo>
                  <a:lnTo>
                    <a:pt x="0" y="62"/>
                  </a:lnTo>
                  <a:lnTo>
                    <a:pt x="0" y="63"/>
                  </a:lnTo>
                  <a:lnTo>
                    <a:pt x="0" y="66"/>
                  </a:lnTo>
                  <a:lnTo>
                    <a:pt x="0" y="68"/>
                  </a:lnTo>
                  <a:lnTo>
                    <a:pt x="1" y="70"/>
                  </a:lnTo>
                  <a:lnTo>
                    <a:pt x="3" y="71"/>
                  </a:lnTo>
                  <a:lnTo>
                    <a:pt x="7" y="73"/>
                  </a:lnTo>
                  <a:lnTo>
                    <a:pt x="9" y="74"/>
                  </a:lnTo>
                  <a:lnTo>
                    <a:pt x="11" y="74"/>
                  </a:lnTo>
                  <a:lnTo>
                    <a:pt x="15" y="75"/>
                  </a:lnTo>
                  <a:lnTo>
                    <a:pt x="17" y="75"/>
                  </a:lnTo>
                  <a:lnTo>
                    <a:pt x="23" y="75"/>
                  </a:lnTo>
                  <a:lnTo>
                    <a:pt x="26" y="75"/>
                  </a:lnTo>
                  <a:lnTo>
                    <a:pt x="32" y="73"/>
                  </a:lnTo>
                  <a:lnTo>
                    <a:pt x="35" y="71"/>
                  </a:lnTo>
                  <a:lnTo>
                    <a:pt x="37" y="70"/>
                  </a:lnTo>
                  <a:lnTo>
                    <a:pt x="39" y="68"/>
                  </a:lnTo>
                  <a:lnTo>
                    <a:pt x="40" y="67"/>
                  </a:lnTo>
                  <a:lnTo>
                    <a:pt x="17" y="67"/>
                  </a:lnTo>
                  <a:lnTo>
                    <a:pt x="15" y="67"/>
                  </a:lnTo>
                  <a:lnTo>
                    <a:pt x="10" y="65"/>
                  </a:lnTo>
                  <a:lnTo>
                    <a:pt x="9" y="65"/>
                  </a:lnTo>
                  <a:lnTo>
                    <a:pt x="7" y="64"/>
                  </a:lnTo>
                  <a:lnTo>
                    <a:pt x="3" y="62"/>
                  </a:lnTo>
                  <a:lnTo>
                    <a:pt x="1" y="61"/>
                  </a:lnTo>
                  <a:close/>
                  <a:moveTo>
                    <a:pt x="23" y="0"/>
                  </a:moveTo>
                  <a:lnTo>
                    <a:pt x="20" y="0"/>
                  </a:lnTo>
                  <a:lnTo>
                    <a:pt x="17" y="0"/>
                  </a:lnTo>
                  <a:lnTo>
                    <a:pt x="12" y="2"/>
                  </a:lnTo>
                  <a:lnTo>
                    <a:pt x="9" y="3"/>
                  </a:lnTo>
                  <a:lnTo>
                    <a:pt x="8" y="5"/>
                  </a:lnTo>
                  <a:lnTo>
                    <a:pt x="6" y="7"/>
                  </a:lnTo>
                  <a:lnTo>
                    <a:pt x="4" y="9"/>
                  </a:lnTo>
                  <a:lnTo>
                    <a:pt x="2" y="13"/>
                  </a:lnTo>
                  <a:lnTo>
                    <a:pt x="1" y="16"/>
                  </a:lnTo>
                  <a:lnTo>
                    <a:pt x="1" y="22"/>
                  </a:lnTo>
                  <a:lnTo>
                    <a:pt x="2" y="25"/>
                  </a:lnTo>
                  <a:lnTo>
                    <a:pt x="4" y="29"/>
                  </a:lnTo>
                  <a:lnTo>
                    <a:pt x="5" y="31"/>
                  </a:lnTo>
                  <a:lnTo>
                    <a:pt x="8" y="34"/>
                  </a:lnTo>
                  <a:lnTo>
                    <a:pt x="10" y="35"/>
                  </a:lnTo>
                  <a:lnTo>
                    <a:pt x="14" y="38"/>
                  </a:lnTo>
                  <a:lnTo>
                    <a:pt x="16" y="39"/>
                  </a:lnTo>
                  <a:lnTo>
                    <a:pt x="26" y="43"/>
                  </a:lnTo>
                  <a:lnTo>
                    <a:pt x="27" y="44"/>
                  </a:lnTo>
                  <a:lnTo>
                    <a:pt x="29" y="46"/>
                  </a:lnTo>
                  <a:lnTo>
                    <a:pt x="33" y="49"/>
                  </a:lnTo>
                  <a:lnTo>
                    <a:pt x="34" y="51"/>
                  </a:lnTo>
                  <a:lnTo>
                    <a:pt x="34" y="53"/>
                  </a:lnTo>
                  <a:lnTo>
                    <a:pt x="34" y="57"/>
                  </a:lnTo>
                  <a:lnTo>
                    <a:pt x="34" y="58"/>
                  </a:lnTo>
                  <a:lnTo>
                    <a:pt x="33" y="60"/>
                  </a:lnTo>
                  <a:lnTo>
                    <a:pt x="30" y="64"/>
                  </a:lnTo>
                  <a:lnTo>
                    <a:pt x="26" y="66"/>
                  </a:lnTo>
                  <a:lnTo>
                    <a:pt x="24" y="67"/>
                  </a:lnTo>
                  <a:lnTo>
                    <a:pt x="22" y="67"/>
                  </a:lnTo>
                  <a:lnTo>
                    <a:pt x="40" y="67"/>
                  </a:lnTo>
                  <a:lnTo>
                    <a:pt x="41" y="65"/>
                  </a:lnTo>
                  <a:lnTo>
                    <a:pt x="44" y="60"/>
                  </a:lnTo>
                  <a:lnTo>
                    <a:pt x="44" y="57"/>
                  </a:lnTo>
                  <a:lnTo>
                    <a:pt x="44" y="51"/>
                  </a:lnTo>
                  <a:lnTo>
                    <a:pt x="44" y="48"/>
                  </a:lnTo>
                  <a:lnTo>
                    <a:pt x="42" y="44"/>
                  </a:lnTo>
                  <a:lnTo>
                    <a:pt x="41" y="42"/>
                  </a:lnTo>
                  <a:lnTo>
                    <a:pt x="38" y="39"/>
                  </a:lnTo>
                  <a:lnTo>
                    <a:pt x="36" y="38"/>
                  </a:lnTo>
                  <a:lnTo>
                    <a:pt x="32" y="35"/>
                  </a:lnTo>
                  <a:lnTo>
                    <a:pt x="30" y="34"/>
                  </a:lnTo>
                  <a:lnTo>
                    <a:pt x="20" y="30"/>
                  </a:lnTo>
                  <a:lnTo>
                    <a:pt x="18" y="28"/>
                  </a:lnTo>
                  <a:lnTo>
                    <a:pt x="16" y="27"/>
                  </a:lnTo>
                  <a:lnTo>
                    <a:pt x="13" y="23"/>
                  </a:lnTo>
                  <a:lnTo>
                    <a:pt x="12" y="22"/>
                  </a:lnTo>
                  <a:lnTo>
                    <a:pt x="11" y="20"/>
                  </a:lnTo>
                  <a:lnTo>
                    <a:pt x="11" y="18"/>
                  </a:lnTo>
                  <a:lnTo>
                    <a:pt x="12" y="14"/>
                  </a:lnTo>
                  <a:lnTo>
                    <a:pt x="14" y="11"/>
                  </a:lnTo>
                  <a:lnTo>
                    <a:pt x="18" y="9"/>
                  </a:lnTo>
                  <a:lnTo>
                    <a:pt x="19" y="8"/>
                  </a:lnTo>
                  <a:lnTo>
                    <a:pt x="21" y="8"/>
                  </a:lnTo>
                  <a:lnTo>
                    <a:pt x="40" y="8"/>
                  </a:lnTo>
                  <a:lnTo>
                    <a:pt x="40" y="6"/>
                  </a:lnTo>
                  <a:lnTo>
                    <a:pt x="40" y="5"/>
                  </a:lnTo>
                  <a:lnTo>
                    <a:pt x="39" y="5"/>
                  </a:lnTo>
                  <a:lnTo>
                    <a:pt x="37" y="3"/>
                  </a:lnTo>
                  <a:lnTo>
                    <a:pt x="33" y="2"/>
                  </a:lnTo>
                  <a:lnTo>
                    <a:pt x="28" y="0"/>
                  </a:lnTo>
                  <a:lnTo>
                    <a:pt x="23" y="0"/>
                  </a:lnTo>
                  <a:close/>
                  <a:moveTo>
                    <a:pt x="40" y="8"/>
                  </a:moveTo>
                  <a:lnTo>
                    <a:pt x="25" y="8"/>
                  </a:lnTo>
                  <a:lnTo>
                    <a:pt x="27" y="8"/>
                  </a:lnTo>
                  <a:lnTo>
                    <a:pt x="29" y="9"/>
                  </a:lnTo>
                  <a:lnTo>
                    <a:pt x="34" y="11"/>
                  </a:lnTo>
                  <a:lnTo>
                    <a:pt x="37" y="12"/>
                  </a:lnTo>
                  <a:lnTo>
                    <a:pt x="39" y="13"/>
                  </a:lnTo>
                  <a:lnTo>
                    <a:pt x="40" y="12"/>
                  </a:lnTo>
                  <a:lnTo>
                    <a:pt x="40" y="11"/>
                  </a:lnTo>
                  <a:lnTo>
                    <a:pt x="40" y="8"/>
                  </a:lnTo>
                  <a:close/>
                  <a:moveTo>
                    <a:pt x="69" y="28"/>
                  </a:moveTo>
                  <a:lnTo>
                    <a:pt x="59" y="28"/>
                  </a:lnTo>
                  <a:lnTo>
                    <a:pt x="59" y="63"/>
                  </a:lnTo>
                  <a:lnTo>
                    <a:pt x="60" y="63"/>
                  </a:lnTo>
                  <a:lnTo>
                    <a:pt x="61" y="68"/>
                  </a:lnTo>
                  <a:lnTo>
                    <a:pt x="62" y="69"/>
                  </a:lnTo>
                  <a:lnTo>
                    <a:pt x="64" y="72"/>
                  </a:lnTo>
                  <a:lnTo>
                    <a:pt x="65" y="73"/>
                  </a:lnTo>
                  <a:lnTo>
                    <a:pt x="69" y="75"/>
                  </a:lnTo>
                  <a:lnTo>
                    <a:pt x="71" y="75"/>
                  </a:lnTo>
                  <a:lnTo>
                    <a:pt x="74" y="75"/>
                  </a:lnTo>
                  <a:lnTo>
                    <a:pt x="77" y="75"/>
                  </a:lnTo>
                  <a:lnTo>
                    <a:pt x="79" y="74"/>
                  </a:lnTo>
                  <a:lnTo>
                    <a:pt x="81" y="74"/>
                  </a:lnTo>
                  <a:lnTo>
                    <a:pt x="83" y="73"/>
                  </a:lnTo>
                  <a:lnTo>
                    <a:pt x="83" y="72"/>
                  </a:lnTo>
                  <a:lnTo>
                    <a:pt x="83" y="69"/>
                  </a:lnTo>
                  <a:lnTo>
                    <a:pt x="83" y="67"/>
                  </a:lnTo>
                  <a:lnTo>
                    <a:pt x="73" y="67"/>
                  </a:lnTo>
                  <a:lnTo>
                    <a:pt x="71" y="66"/>
                  </a:lnTo>
                  <a:lnTo>
                    <a:pt x="69" y="63"/>
                  </a:lnTo>
                  <a:lnTo>
                    <a:pt x="69" y="61"/>
                  </a:lnTo>
                  <a:lnTo>
                    <a:pt x="69" y="28"/>
                  </a:lnTo>
                  <a:close/>
                  <a:moveTo>
                    <a:pt x="82" y="66"/>
                  </a:moveTo>
                  <a:lnTo>
                    <a:pt x="81" y="66"/>
                  </a:lnTo>
                  <a:lnTo>
                    <a:pt x="80" y="66"/>
                  </a:lnTo>
                  <a:lnTo>
                    <a:pt x="78" y="67"/>
                  </a:lnTo>
                  <a:lnTo>
                    <a:pt x="76" y="67"/>
                  </a:lnTo>
                  <a:lnTo>
                    <a:pt x="83" y="67"/>
                  </a:lnTo>
                  <a:lnTo>
                    <a:pt x="83" y="66"/>
                  </a:lnTo>
                  <a:lnTo>
                    <a:pt x="82" y="66"/>
                  </a:lnTo>
                  <a:close/>
                  <a:moveTo>
                    <a:pt x="82" y="20"/>
                  </a:moveTo>
                  <a:lnTo>
                    <a:pt x="52" y="20"/>
                  </a:lnTo>
                  <a:lnTo>
                    <a:pt x="51" y="21"/>
                  </a:lnTo>
                  <a:lnTo>
                    <a:pt x="50" y="23"/>
                  </a:lnTo>
                  <a:lnTo>
                    <a:pt x="50" y="24"/>
                  </a:lnTo>
                  <a:lnTo>
                    <a:pt x="51" y="27"/>
                  </a:lnTo>
                  <a:lnTo>
                    <a:pt x="52" y="28"/>
                  </a:lnTo>
                  <a:lnTo>
                    <a:pt x="82" y="28"/>
                  </a:lnTo>
                  <a:lnTo>
                    <a:pt x="83" y="27"/>
                  </a:lnTo>
                  <a:lnTo>
                    <a:pt x="83" y="24"/>
                  </a:lnTo>
                  <a:lnTo>
                    <a:pt x="83" y="23"/>
                  </a:lnTo>
                  <a:lnTo>
                    <a:pt x="83" y="21"/>
                  </a:lnTo>
                  <a:lnTo>
                    <a:pt x="82" y="21"/>
                  </a:lnTo>
                  <a:lnTo>
                    <a:pt x="82" y="20"/>
                  </a:lnTo>
                  <a:close/>
                  <a:moveTo>
                    <a:pt x="64" y="7"/>
                  </a:moveTo>
                  <a:lnTo>
                    <a:pt x="62" y="7"/>
                  </a:lnTo>
                  <a:lnTo>
                    <a:pt x="60" y="7"/>
                  </a:lnTo>
                  <a:lnTo>
                    <a:pt x="59" y="8"/>
                  </a:lnTo>
                  <a:lnTo>
                    <a:pt x="59" y="20"/>
                  </a:lnTo>
                  <a:lnTo>
                    <a:pt x="69" y="20"/>
                  </a:lnTo>
                  <a:lnTo>
                    <a:pt x="69" y="8"/>
                  </a:lnTo>
                  <a:lnTo>
                    <a:pt x="68" y="8"/>
                  </a:lnTo>
                  <a:lnTo>
                    <a:pt x="68" y="7"/>
                  </a:lnTo>
                  <a:lnTo>
                    <a:pt x="66" y="7"/>
                  </a:lnTo>
                  <a:lnTo>
                    <a:pt x="64" y="7"/>
                  </a:lnTo>
                  <a:close/>
                  <a:moveTo>
                    <a:pt x="122" y="19"/>
                  </a:moveTo>
                  <a:lnTo>
                    <a:pt x="114" y="19"/>
                  </a:lnTo>
                  <a:lnTo>
                    <a:pt x="110" y="20"/>
                  </a:lnTo>
                  <a:lnTo>
                    <a:pt x="104" y="23"/>
                  </a:lnTo>
                  <a:lnTo>
                    <a:pt x="101" y="25"/>
                  </a:lnTo>
                  <a:lnTo>
                    <a:pt x="97" y="30"/>
                  </a:lnTo>
                  <a:lnTo>
                    <a:pt x="95" y="33"/>
                  </a:lnTo>
                  <a:lnTo>
                    <a:pt x="93" y="40"/>
                  </a:lnTo>
                  <a:lnTo>
                    <a:pt x="93" y="42"/>
                  </a:lnTo>
                  <a:lnTo>
                    <a:pt x="92" y="53"/>
                  </a:lnTo>
                  <a:lnTo>
                    <a:pt x="93" y="56"/>
                  </a:lnTo>
                  <a:lnTo>
                    <a:pt x="95" y="63"/>
                  </a:lnTo>
                  <a:lnTo>
                    <a:pt x="96" y="66"/>
                  </a:lnTo>
                  <a:lnTo>
                    <a:pt x="100" y="70"/>
                  </a:lnTo>
                  <a:lnTo>
                    <a:pt x="103" y="72"/>
                  </a:lnTo>
                  <a:lnTo>
                    <a:pt x="109" y="75"/>
                  </a:lnTo>
                  <a:lnTo>
                    <a:pt x="113" y="75"/>
                  </a:lnTo>
                  <a:lnTo>
                    <a:pt x="121" y="75"/>
                  </a:lnTo>
                  <a:lnTo>
                    <a:pt x="125" y="74"/>
                  </a:lnTo>
                  <a:lnTo>
                    <a:pt x="132" y="72"/>
                  </a:lnTo>
                  <a:lnTo>
                    <a:pt x="134" y="70"/>
                  </a:lnTo>
                  <a:lnTo>
                    <a:pt x="136" y="67"/>
                  </a:lnTo>
                  <a:lnTo>
                    <a:pt x="115" y="67"/>
                  </a:lnTo>
                  <a:lnTo>
                    <a:pt x="112" y="67"/>
                  </a:lnTo>
                  <a:lnTo>
                    <a:pt x="108" y="65"/>
                  </a:lnTo>
                  <a:lnTo>
                    <a:pt x="106" y="63"/>
                  </a:lnTo>
                  <a:lnTo>
                    <a:pt x="104" y="60"/>
                  </a:lnTo>
                  <a:lnTo>
                    <a:pt x="103" y="57"/>
                  </a:lnTo>
                  <a:lnTo>
                    <a:pt x="102" y="53"/>
                  </a:lnTo>
                  <a:lnTo>
                    <a:pt x="102" y="52"/>
                  </a:lnTo>
                  <a:lnTo>
                    <a:pt x="102" y="50"/>
                  </a:lnTo>
                  <a:lnTo>
                    <a:pt x="102" y="42"/>
                  </a:lnTo>
                  <a:lnTo>
                    <a:pt x="103" y="37"/>
                  </a:lnTo>
                  <a:lnTo>
                    <a:pt x="104" y="35"/>
                  </a:lnTo>
                  <a:lnTo>
                    <a:pt x="107" y="31"/>
                  </a:lnTo>
                  <a:lnTo>
                    <a:pt x="109" y="30"/>
                  </a:lnTo>
                  <a:lnTo>
                    <a:pt x="113" y="28"/>
                  </a:lnTo>
                  <a:lnTo>
                    <a:pt x="115" y="27"/>
                  </a:lnTo>
                  <a:lnTo>
                    <a:pt x="137" y="27"/>
                  </a:lnTo>
                  <a:lnTo>
                    <a:pt x="135" y="24"/>
                  </a:lnTo>
                  <a:lnTo>
                    <a:pt x="132" y="22"/>
                  </a:lnTo>
                  <a:lnTo>
                    <a:pt x="126" y="20"/>
                  </a:lnTo>
                  <a:lnTo>
                    <a:pt x="122" y="19"/>
                  </a:lnTo>
                  <a:close/>
                  <a:moveTo>
                    <a:pt x="137" y="27"/>
                  </a:moveTo>
                  <a:lnTo>
                    <a:pt x="121" y="27"/>
                  </a:lnTo>
                  <a:lnTo>
                    <a:pt x="123" y="28"/>
                  </a:lnTo>
                  <a:lnTo>
                    <a:pt x="127" y="30"/>
                  </a:lnTo>
                  <a:lnTo>
                    <a:pt x="129" y="31"/>
                  </a:lnTo>
                  <a:lnTo>
                    <a:pt x="131" y="35"/>
                  </a:lnTo>
                  <a:lnTo>
                    <a:pt x="132" y="37"/>
                  </a:lnTo>
                  <a:lnTo>
                    <a:pt x="133" y="42"/>
                  </a:lnTo>
                  <a:lnTo>
                    <a:pt x="133" y="52"/>
                  </a:lnTo>
                  <a:lnTo>
                    <a:pt x="133" y="53"/>
                  </a:lnTo>
                  <a:lnTo>
                    <a:pt x="132" y="58"/>
                  </a:lnTo>
                  <a:lnTo>
                    <a:pt x="131" y="60"/>
                  </a:lnTo>
                  <a:lnTo>
                    <a:pt x="128" y="64"/>
                  </a:lnTo>
                  <a:lnTo>
                    <a:pt x="127" y="65"/>
                  </a:lnTo>
                  <a:lnTo>
                    <a:pt x="123" y="67"/>
                  </a:lnTo>
                  <a:lnTo>
                    <a:pt x="120" y="67"/>
                  </a:lnTo>
                  <a:lnTo>
                    <a:pt x="136" y="67"/>
                  </a:lnTo>
                  <a:lnTo>
                    <a:pt x="139" y="65"/>
                  </a:lnTo>
                  <a:lnTo>
                    <a:pt x="140" y="62"/>
                  </a:lnTo>
                  <a:lnTo>
                    <a:pt x="142" y="55"/>
                  </a:lnTo>
                  <a:lnTo>
                    <a:pt x="143" y="52"/>
                  </a:lnTo>
                  <a:lnTo>
                    <a:pt x="143" y="42"/>
                  </a:lnTo>
                  <a:lnTo>
                    <a:pt x="142" y="39"/>
                  </a:lnTo>
                  <a:lnTo>
                    <a:pt x="140" y="32"/>
                  </a:lnTo>
                  <a:lnTo>
                    <a:pt x="139" y="29"/>
                  </a:lnTo>
                  <a:lnTo>
                    <a:pt x="137" y="27"/>
                  </a:lnTo>
                  <a:close/>
                  <a:moveTo>
                    <a:pt x="163" y="20"/>
                  </a:moveTo>
                  <a:lnTo>
                    <a:pt x="160" y="20"/>
                  </a:lnTo>
                  <a:lnTo>
                    <a:pt x="159" y="21"/>
                  </a:lnTo>
                  <a:lnTo>
                    <a:pt x="158" y="21"/>
                  </a:lnTo>
                  <a:lnTo>
                    <a:pt x="159" y="73"/>
                  </a:lnTo>
                  <a:lnTo>
                    <a:pt x="159" y="74"/>
                  </a:lnTo>
                  <a:lnTo>
                    <a:pt x="161" y="74"/>
                  </a:lnTo>
                  <a:lnTo>
                    <a:pt x="163" y="74"/>
                  </a:lnTo>
                  <a:lnTo>
                    <a:pt x="165" y="74"/>
                  </a:lnTo>
                  <a:lnTo>
                    <a:pt x="167" y="74"/>
                  </a:lnTo>
                  <a:lnTo>
                    <a:pt x="167" y="73"/>
                  </a:lnTo>
                  <a:lnTo>
                    <a:pt x="168" y="73"/>
                  </a:lnTo>
                  <a:lnTo>
                    <a:pt x="168" y="39"/>
                  </a:lnTo>
                  <a:lnTo>
                    <a:pt x="169" y="37"/>
                  </a:lnTo>
                  <a:lnTo>
                    <a:pt x="170" y="35"/>
                  </a:lnTo>
                  <a:lnTo>
                    <a:pt x="171" y="34"/>
                  </a:lnTo>
                  <a:lnTo>
                    <a:pt x="174" y="31"/>
                  </a:lnTo>
                  <a:lnTo>
                    <a:pt x="176" y="29"/>
                  </a:lnTo>
                  <a:lnTo>
                    <a:pt x="167" y="29"/>
                  </a:lnTo>
                  <a:lnTo>
                    <a:pt x="167" y="21"/>
                  </a:lnTo>
                  <a:lnTo>
                    <a:pt x="166" y="21"/>
                  </a:lnTo>
                  <a:lnTo>
                    <a:pt x="165" y="20"/>
                  </a:lnTo>
                  <a:lnTo>
                    <a:pt x="163" y="20"/>
                  </a:lnTo>
                  <a:close/>
                  <a:moveTo>
                    <a:pt x="188" y="28"/>
                  </a:moveTo>
                  <a:lnTo>
                    <a:pt x="180" y="28"/>
                  </a:lnTo>
                  <a:lnTo>
                    <a:pt x="182" y="28"/>
                  </a:lnTo>
                  <a:lnTo>
                    <a:pt x="184" y="29"/>
                  </a:lnTo>
                  <a:lnTo>
                    <a:pt x="185" y="29"/>
                  </a:lnTo>
                  <a:lnTo>
                    <a:pt x="187" y="30"/>
                  </a:lnTo>
                  <a:lnTo>
                    <a:pt x="187" y="29"/>
                  </a:lnTo>
                  <a:lnTo>
                    <a:pt x="188" y="29"/>
                  </a:lnTo>
                  <a:lnTo>
                    <a:pt x="188" y="28"/>
                  </a:lnTo>
                  <a:close/>
                  <a:moveTo>
                    <a:pt x="181" y="19"/>
                  </a:moveTo>
                  <a:lnTo>
                    <a:pt x="177" y="20"/>
                  </a:lnTo>
                  <a:lnTo>
                    <a:pt x="174" y="21"/>
                  </a:lnTo>
                  <a:lnTo>
                    <a:pt x="171" y="24"/>
                  </a:lnTo>
                  <a:lnTo>
                    <a:pt x="169" y="26"/>
                  </a:lnTo>
                  <a:lnTo>
                    <a:pt x="168" y="27"/>
                  </a:lnTo>
                  <a:lnTo>
                    <a:pt x="167" y="29"/>
                  </a:lnTo>
                  <a:lnTo>
                    <a:pt x="176" y="29"/>
                  </a:lnTo>
                  <a:lnTo>
                    <a:pt x="177" y="29"/>
                  </a:lnTo>
                  <a:lnTo>
                    <a:pt x="180" y="28"/>
                  </a:lnTo>
                  <a:lnTo>
                    <a:pt x="188" y="28"/>
                  </a:lnTo>
                  <a:lnTo>
                    <a:pt x="188" y="21"/>
                  </a:lnTo>
                  <a:lnTo>
                    <a:pt x="187" y="21"/>
                  </a:lnTo>
                  <a:lnTo>
                    <a:pt x="186" y="20"/>
                  </a:lnTo>
                  <a:lnTo>
                    <a:pt x="184" y="20"/>
                  </a:lnTo>
                  <a:lnTo>
                    <a:pt x="182" y="19"/>
                  </a:lnTo>
                  <a:lnTo>
                    <a:pt x="181" y="19"/>
                  </a:lnTo>
                  <a:close/>
                  <a:moveTo>
                    <a:pt x="233" y="27"/>
                  </a:moveTo>
                  <a:lnTo>
                    <a:pt x="216" y="27"/>
                  </a:lnTo>
                  <a:lnTo>
                    <a:pt x="218" y="27"/>
                  </a:lnTo>
                  <a:lnTo>
                    <a:pt x="220" y="28"/>
                  </a:lnTo>
                  <a:lnTo>
                    <a:pt x="223" y="30"/>
                  </a:lnTo>
                  <a:lnTo>
                    <a:pt x="225" y="34"/>
                  </a:lnTo>
                  <a:lnTo>
                    <a:pt x="226" y="35"/>
                  </a:lnTo>
                  <a:lnTo>
                    <a:pt x="226" y="43"/>
                  </a:lnTo>
                  <a:lnTo>
                    <a:pt x="215" y="43"/>
                  </a:lnTo>
                  <a:lnTo>
                    <a:pt x="211" y="43"/>
                  </a:lnTo>
                  <a:lnTo>
                    <a:pt x="205" y="45"/>
                  </a:lnTo>
                  <a:lnTo>
                    <a:pt x="202" y="46"/>
                  </a:lnTo>
                  <a:lnTo>
                    <a:pt x="198" y="48"/>
                  </a:lnTo>
                  <a:lnTo>
                    <a:pt x="196" y="50"/>
                  </a:lnTo>
                  <a:lnTo>
                    <a:pt x="194" y="54"/>
                  </a:lnTo>
                  <a:lnTo>
                    <a:pt x="193" y="57"/>
                  </a:lnTo>
                  <a:lnTo>
                    <a:pt x="194" y="63"/>
                  </a:lnTo>
                  <a:lnTo>
                    <a:pt x="194" y="64"/>
                  </a:lnTo>
                  <a:lnTo>
                    <a:pt x="196" y="68"/>
                  </a:lnTo>
                  <a:lnTo>
                    <a:pt x="197" y="70"/>
                  </a:lnTo>
                  <a:lnTo>
                    <a:pt x="200" y="72"/>
                  </a:lnTo>
                  <a:lnTo>
                    <a:pt x="202" y="73"/>
                  </a:lnTo>
                  <a:lnTo>
                    <a:pt x="206" y="75"/>
                  </a:lnTo>
                  <a:lnTo>
                    <a:pt x="208" y="75"/>
                  </a:lnTo>
                  <a:lnTo>
                    <a:pt x="214" y="75"/>
                  </a:lnTo>
                  <a:lnTo>
                    <a:pt x="217" y="74"/>
                  </a:lnTo>
                  <a:lnTo>
                    <a:pt x="222" y="72"/>
                  </a:lnTo>
                  <a:lnTo>
                    <a:pt x="225" y="70"/>
                  </a:lnTo>
                  <a:lnTo>
                    <a:pt x="227" y="68"/>
                  </a:lnTo>
                  <a:lnTo>
                    <a:pt x="210" y="68"/>
                  </a:lnTo>
                  <a:lnTo>
                    <a:pt x="207" y="67"/>
                  </a:lnTo>
                  <a:lnTo>
                    <a:pt x="204" y="64"/>
                  </a:lnTo>
                  <a:lnTo>
                    <a:pt x="203" y="62"/>
                  </a:lnTo>
                  <a:lnTo>
                    <a:pt x="203" y="59"/>
                  </a:lnTo>
                  <a:lnTo>
                    <a:pt x="204" y="55"/>
                  </a:lnTo>
                  <a:lnTo>
                    <a:pt x="207" y="52"/>
                  </a:lnTo>
                  <a:lnTo>
                    <a:pt x="208" y="51"/>
                  </a:lnTo>
                  <a:lnTo>
                    <a:pt x="209" y="51"/>
                  </a:lnTo>
                  <a:lnTo>
                    <a:pt x="213" y="50"/>
                  </a:lnTo>
                  <a:lnTo>
                    <a:pt x="215" y="50"/>
                  </a:lnTo>
                  <a:lnTo>
                    <a:pt x="235" y="50"/>
                  </a:lnTo>
                  <a:lnTo>
                    <a:pt x="235" y="35"/>
                  </a:lnTo>
                  <a:lnTo>
                    <a:pt x="235" y="33"/>
                  </a:lnTo>
                  <a:lnTo>
                    <a:pt x="233" y="28"/>
                  </a:lnTo>
                  <a:lnTo>
                    <a:pt x="233" y="27"/>
                  </a:lnTo>
                  <a:close/>
                  <a:moveTo>
                    <a:pt x="235" y="68"/>
                  </a:moveTo>
                  <a:lnTo>
                    <a:pt x="227" y="68"/>
                  </a:lnTo>
                  <a:lnTo>
                    <a:pt x="227" y="73"/>
                  </a:lnTo>
                  <a:lnTo>
                    <a:pt x="228" y="74"/>
                  </a:lnTo>
                  <a:lnTo>
                    <a:pt x="229" y="74"/>
                  </a:lnTo>
                  <a:lnTo>
                    <a:pt x="231" y="74"/>
                  </a:lnTo>
                  <a:lnTo>
                    <a:pt x="233" y="74"/>
                  </a:lnTo>
                  <a:lnTo>
                    <a:pt x="235" y="74"/>
                  </a:lnTo>
                  <a:lnTo>
                    <a:pt x="235" y="73"/>
                  </a:lnTo>
                  <a:lnTo>
                    <a:pt x="235" y="68"/>
                  </a:lnTo>
                  <a:close/>
                  <a:moveTo>
                    <a:pt x="235" y="50"/>
                  </a:moveTo>
                  <a:lnTo>
                    <a:pt x="226" y="50"/>
                  </a:lnTo>
                  <a:lnTo>
                    <a:pt x="226" y="60"/>
                  </a:lnTo>
                  <a:lnTo>
                    <a:pt x="224" y="63"/>
                  </a:lnTo>
                  <a:lnTo>
                    <a:pt x="221" y="65"/>
                  </a:lnTo>
                  <a:lnTo>
                    <a:pt x="217" y="67"/>
                  </a:lnTo>
                  <a:lnTo>
                    <a:pt x="215" y="68"/>
                  </a:lnTo>
                  <a:lnTo>
                    <a:pt x="227" y="68"/>
                  </a:lnTo>
                  <a:lnTo>
                    <a:pt x="235" y="68"/>
                  </a:lnTo>
                  <a:lnTo>
                    <a:pt x="235" y="50"/>
                  </a:lnTo>
                  <a:close/>
                  <a:moveTo>
                    <a:pt x="219" y="19"/>
                  </a:moveTo>
                  <a:lnTo>
                    <a:pt x="213" y="19"/>
                  </a:lnTo>
                  <a:lnTo>
                    <a:pt x="211" y="20"/>
                  </a:lnTo>
                  <a:lnTo>
                    <a:pt x="207" y="20"/>
                  </a:lnTo>
                  <a:lnTo>
                    <a:pt x="206" y="21"/>
                  </a:lnTo>
                  <a:lnTo>
                    <a:pt x="204" y="21"/>
                  </a:lnTo>
                  <a:lnTo>
                    <a:pt x="200" y="23"/>
                  </a:lnTo>
                  <a:lnTo>
                    <a:pt x="197" y="25"/>
                  </a:lnTo>
                  <a:lnTo>
                    <a:pt x="196" y="26"/>
                  </a:lnTo>
                  <a:lnTo>
                    <a:pt x="196" y="30"/>
                  </a:lnTo>
                  <a:lnTo>
                    <a:pt x="196" y="31"/>
                  </a:lnTo>
                  <a:lnTo>
                    <a:pt x="197" y="32"/>
                  </a:lnTo>
                  <a:lnTo>
                    <a:pt x="198" y="32"/>
                  </a:lnTo>
                  <a:lnTo>
                    <a:pt x="200" y="31"/>
                  </a:lnTo>
                  <a:lnTo>
                    <a:pt x="203" y="30"/>
                  </a:lnTo>
                  <a:lnTo>
                    <a:pt x="205" y="29"/>
                  </a:lnTo>
                  <a:lnTo>
                    <a:pt x="206" y="28"/>
                  </a:lnTo>
                  <a:lnTo>
                    <a:pt x="210" y="27"/>
                  </a:lnTo>
                  <a:lnTo>
                    <a:pt x="212" y="27"/>
                  </a:lnTo>
                  <a:lnTo>
                    <a:pt x="233" y="27"/>
                  </a:lnTo>
                  <a:lnTo>
                    <a:pt x="232" y="26"/>
                  </a:lnTo>
                  <a:lnTo>
                    <a:pt x="229" y="23"/>
                  </a:lnTo>
                  <a:lnTo>
                    <a:pt x="227" y="21"/>
                  </a:lnTo>
                  <a:lnTo>
                    <a:pt x="222" y="20"/>
                  </a:lnTo>
                  <a:lnTo>
                    <a:pt x="219" y="19"/>
                  </a:lnTo>
                  <a:close/>
                  <a:moveTo>
                    <a:pt x="272" y="19"/>
                  </a:moveTo>
                  <a:lnTo>
                    <a:pt x="269" y="19"/>
                  </a:lnTo>
                  <a:lnTo>
                    <a:pt x="266" y="20"/>
                  </a:lnTo>
                  <a:lnTo>
                    <a:pt x="261" y="22"/>
                  </a:lnTo>
                  <a:lnTo>
                    <a:pt x="259" y="23"/>
                  </a:lnTo>
                  <a:lnTo>
                    <a:pt x="256" y="26"/>
                  </a:lnTo>
                  <a:lnTo>
                    <a:pt x="255" y="28"/>
                  </a:lnTo>
                  <a:lnTo>
                    <a:pt x="253" y="32"/>
                  </a:lnTo>
                  <a:lnTo>
                    <a:pt x="252" y="34"/>
                  </a:lnTo>
                  <a:lnTo>
                    <a:pt x="252" y="41"/>
                  </a:lnTo>
                  <a:lnTo>
                    <a:pt x="252" y="43"/>
                  </a:lnTo>
                  <a:lnTo>
                    <a:pt x="253" y="44"/>
                  </a:lnTo>
                  <a:lnTo>
                    <a:pt x="256" y="49"/>
                  </a:lnTo>
                  <a:lnTo>
                    <a:pt x="254" y="50"/>
                  </a:lnTo>
                  <a:lnTo>
                    <a:pt x="253" y="52"/>
                  </a:lnTo>
                  <a:lnTo>
                    <a:pt x="252" y="55"/>
                  </a:lnTo>
                  <a:lnTo>
                    <a:pt x="251" y="56"/>
                  </a:lnTo>
                  <a:lnTo>
                    <a:pt x="251" y="58"/>
                  </a:lnTo>
                  <a:lnTo>
                    <a:pt x="251" y="60"/>
                  </a:lnTo>
                  <a:lnTo>
                    <a:pt x="252" y="65"/>
                  </a:lnTo>
                  <a:lnTo>
                    <a:pt x="253" y="66"/>
                  </a:lnTo>
                  <a:lnTo>
                    <a:pt x="255" y="67"/>
                  </a:lnTo>
                  <a:lnTo>
                    <a:pt x="256" y="68"/>
                  </a:lnTo>
                  <a:lnTo>
                    <a:pt x="253" y="71"/>
                  </a:lnTo>
                  <a:lnTo>
                    <a:pt x="251" y="74"/>
                  </a:lnTo>
                  <a:lnTo>
                    <a:pt x="249" y="77"/>
                  </a:lnTo>
                  <a:lnTo>
                    <a:pt x="249" y="80"/>
                  </a:lnTo>
                  <a:lnTo>
                    <a:pt x="249" y="83"/>
                  </a:lnTo>
                  <a:lnTo>
                    <a:pt x="249" y="85"/>
                  </a:lnTo>
                  <a:lnTo>
                    <a:pt x="251" y="88"/>
                  </a:lnTo>
                  <a:lnTo>
                    <a:pt x="252" y="90"/>
                  </a:lnTo>
                  <a:lnTo>
                    <a:pt x="256" y="92"/>
                  </a:lnTo>
                  <a:lnTo>
                    <a:pt x="258" y="93"/>
                  </a:lnTo>
                  <a:lnTo>
                    <a:pt x="264" y="94"/>
                  </a:lnTo>
                  <a:lnTo>
                    <a:pt x="268" y="95"/>
                  </a:lnTo>
                  <a:lnTo>
                    <a:pt x="276" y="95"/>
                  </a:lnTo>
                  <a:lnTo>
                    <a:pt x="280" y="94"/>
                  </a:lnTo>
                  <a:lnTo>
                    <a:pt x="286" y="92"/>
                  </a:lnTo>
                  <a:lnTo>
                    <a:pt x="289" y="91"/>
                  </a:lnTo>
                  <a:lnTo>
                    <a:pt x="293" y="88"/>
                  </a:lnTo>
                  <a:lnTo>
                    <a:pt x="268" y="88"/>
                  </a:lnTo>
                  <a:lnTo>
                    <a:pt x="264" y="87"/>
                  </a:lnTo>
                  <a:lnTo>
                    <a:pt x="259" y="84"/>
                  </a:lnTo>
                  <a:lnTo>
                    <a:pt x="258" y="83"/>
                  </a:lnTo>
                  <a:lnTo>
                    <a:pt x="258" y="80"/>
                  </a:lnTo>
                  <a:lnTo>
                    <a:pt x="258" y="78"/>
                  </a:lnTo>
                  <a:lnTo>
                    <a:pt x="259" y="76"/>
                  </a:lnTo>
                  <a:lnTo>
                    <a:pt x="261" y="73"/>
                  </a:lnTo>
                  <a:lnTo>
                    <a:pt x="264" y="70"/>
                  </a:lnTo>
                  <a:lnTo>
                    <a:pt x="294" y="70"/>
                  </a:lnTo>
                  <a:lnTo>
                    <a:pt x="292" y="67"/>
                  </a:lnTo>
                  <a:lnTo>
                    <a:pt x="290" y="66"/>
                  </a:lnTo>
                  <a:lnTo>
                    <a:pt x="288" y="65"/>
                  </a:lnTo>
                  <a:lnTo>
                    <a:pt x="284" y="64"/>
                  </a:lnTo>
                  <a:lnTo>
                    <a:pt x="282" y="64"/>
                  </a:lnTo>
                  <a:lnTo>
                    <a:pt x="279" y="64"/>
                  </a:lnTo>
                  <a:lnTo>
                    <a:pt x="264" y="63"/>
                  </a:lnTo>
                  <a:lnTo>
                    <a:pt x="262" y="62"/>
                  </a:lnTo>
                  <a:lnTo>
                    <a:pt x="261" y="62"/>
                  </a:lnTo>
                  <a:lnTo>
                    <a:pt x="259" y="58"/>
                  </a:lnTo>
                  <a:lnTo>
                    <a:pt x="260" y="55"/>
                  </a:lnTo>
                  <a:lnTo>
                    <a:pt x="262" y="53"/>
                  </a:lnTo>
                  <a:lnTo>
                    <a:pt x="284" y="53"/>
                  </a:lnTo>
                  <a:lnTo>
                    <a:pt x="288" y="49"/>
                  </a:lnTo>
                  <a:lnTo>
                    <a:pt x="268" y="49"/>
                  </a:lnTo>
                  <a:lnTo>
                    <a:pt x="266" y="48"/>
                  </a:lnTo>
                  <a:lnTo>
                    <a:pt x="262" y="44"/>
                  </a:lnTo>
                  <a:lnTo>
                    <a:pt x="261" y="42"/>
                  </a:lnTo>
                  <a:lnTo>
                    <a:pt x="261" y="38"/>
                  </a:lnTo>
                  <a:lnTo>
                    <a:pt x="262" y="34"/>
                  </a:lnTo>
                  <a:lnTo>
                    <a:pt x="264" y="30"/>
                  </a:lnTo>
                  <a:lnTo>
                    <a:pt x="267" y="27"/>
                  </a:lnTo>
                  <a:lnTo>
                    <a:pt x="268" y="27"/>
                  </a:lnTo>
                  <a:lnTo>
                    <a:pt x="270" y="27"/>
                  </a:lnTo>
                  <a:lnTo>
                    <a:pt x="297" y="27"/>
                  </a:lnTo>
                  <a:lnTo>
                    <a:pt x="297" y="24"/>
                  </a:lnTo>
                  <a:lnTo>
                    <a:pt x="297" y="21"/>
                  </a:lnTo>
                  <a:lnTo>
                    <a:pt x="295" y="20"/>
                  </a:lnTo>
                  <a:lnTo>
                    <a:pt x="280" y="20"/>
                  </a:lnTo>
                  <a:lnTo>
                    <a:pt x="276" y="20"/>
                  </a:lnTo>
                  <a:lnTo>
                    <a:pt x="272" y="19"/>
                  </a:lnTo>
                  <a:close/>
                  <a:moveTo>
                    <a:pt x="294" y="70"/>
                  </a:moveTo>
                  <a:lnTo>
                    <a:pt x="264" y="70"/>
                  </a:lnTo>
                  <a:lnTo>
                    <a:pt x="280" y="71"/>
                  </a:lnTo>
                  <a:lnTo>
                    <a:pt x="283" y="72"/>
                  </a:lnTo>
                  <a:lnTo>
                    <a:pt x="286" y="74"/>
                  </a:lnTo>
                  <a:lnTo>
                    <a:pt x="287" y="76"/>
                  </a:lnTo>
                  <a:lnTo>
                    <a:pt x="287" y="78"/>
                  </a:lnTo>
                  <a:lnTo>
                    <a:pt x="286" y="81"/>
                  </a:lnTo>
                  <a:lnTo>
                    <a:pt x="284" y="85"/>
                  </a:lnTo>
                  <a:lnTo>
                    <a:pt x="283" y="85"/>
                  </a:lnTo>
                  <a:lnTo>
                    <a:pt x="281" y="86"/>
                  </a:lnTo>
                  <a:lnTo>
                    <a:pt x="277" y="87"/>
                  </a:lnTo>
                  <a:lnTo>
                    <a:pt x="275" y="88"/>
                  </a:lnTo>
                  <a:lnTo>
                    <a:pt x="293" y="88"/>
                  </a:lnTo>
                  <a:lnTo>
                    <a:pt x="294" y="86"/>
                  </a:lnTo>
                  <a:lnTo>
                    <a:pt x="296" y="82"/>
                  </a:lnTo>
                  <a:lnTo>
                    <a:pt x="296" y="80"/>
                  </a:lnTo>
                  <a:lnTo>
                    <a:pt x="297" y="75"/>
                  </a:lnTo>
                  <a:lnTo>
                    <a:pt x="296" y="73"/>
                  </a:lnTo>
                  <a:lnTo>
                    <a:pt x="295" y="71"/>
                  </a:lnTo>
                  <a:lnTo>
                    <a:pt x="294" y="70"/>
                  </a:lnTo>
                  <a:close/>
                  <a:moveTo>
                    <a:pt x="284" y="53"/>
                  </a:moveTo>
                  <a:lnTo>
                    <a:pt x="262" y="53"/>
                  </a:lnTo>
                  <a:lnTo>
                    <a:pt x="263" y="54"/>
                  </a:lnTo>
                  <a:lnTo>
                    <a:pt x="264" y="54"/>
                  </a:lnTo>
                  <a:lnTo>
                    <a:pt x="268" y="56"/>
                  </a:lnTo>
                  <a:lnTo>
                    <a:pt x="270" y="56"/>
                  </a:lnTo>
                  <a:lnTo>
                    <a:pt x="275" y="56"/>
                  </a:lnTo>
                  <a:lnTo>
                    <a:pt x="277" y="55"/>
                  </a:lnTo>
                  <a:lnTo>
                    <a:pt x="282" y="54"/>
                  </a:lnTo>
                  <a:lnTo>
                    <a:pt x="284" y="53"/>
                  </a:lnTo>
                  <a:close/>
                  <a:moveTo>
                    <a:pt x="297" y="27"/>
                  </a:moveTo>
                  <a:lnTo>
                    <a:pt x="275" y="27"/>
                  </a:lnTo>
                  <a:lnTo>
                    <a:pt x="278" y="28"/>
                  </a:lnTo>
                  <a:lnTo>
                    <a:pt x="282" y="31"/>
                  </a:lnTo>
                  <a:lnTo>
                    <a:pt x="282" y="34"/>
                  </a:lnTo>
                  <a:lnTo>
                    <a:pt x="282" y="38"/>
                  </a:lnTo>
                  <a:lnTo>
                    <a:pt x="282" y="42"/>
                  </a:lnTo>
                  <a:lnTo>
                    <a:pt x="280" y="45"/>
                  </a:lnTo>
                  <a:lnTo>
                    <a:pt x="277" y="48"/>
                  </a:lnTo>
                  <a:lnTo>
                    <a:pt x="275" y="48"/>
                  </a:lnTo>
                  <a:lnTo>
                    <a:pt x="274" y="49"/>
                  </a:lnTo>
                  <a:lnTo>
                    <a:pt x="288" y="49"/>
                  </a:lnTo>
                  <a:lnTo>
                    <a:pt x="289" y="48"/>
                  </a:lnTo>
                  <a:lnTo>
                    <a:pt x="291" y="43"/>
                  </a:lnTo>
                  <a:lnTo>
                    <a:pt x="291" y="41"/>
                  </a:lnTo>
                  <a:lnTo>
                    <a:pt x="291" y="38"/>
                  </a:lnTo>
                  <a:lnTo>
                    <a:pt x="291" y="32"/>
                  </a:lnTo>
                  <a:lnTo>
                    <a:pt x="288" y="28"/>
                  </a:lnTo>
                  <a:lnTo>
                    <a:pt x="295" y="28"/>
                  </a:lnTo>
                  <a:lnTo>
                    <a:pt x="297" y="27"/>
                  </a:lnTo>
                  <a:close/>
                  <a:moveTo>
                    <a:pt x="333" y="19"/>
                  </a:moveTo>
                  <a:lnTo>
                    <a:pt x="325" y="19"/>
                  </a:lnTo>
                  <a:lnTo>
                    <a:pt x="322" y="20"/>
                  </a:lnTo>
                  <a:lnTo>
                    <a:pt x="316" y="23"/>
                  </a:lnTo>
                  <a:lnTo>
                    <a:pt x="313" y="24"/>
                  </a:lnTo>
                  <a:lnTo>
                    <a:pt x="309" y="29"/>
                  </a:lnTo>
                  <a:lnTo>
                    <a:pt x="307" y="32"/>
                  </a:lnTo>
                  <a:lnTo>
                    <a:pt x="305" y="39"/>
                  </a:lnTo>
                  <a:lnTo>
                    <a:pt x="304" y="42"/>
                  </a:lnTo>
                  <a:lnTo>
                    <a:pt x="304" y="52"/>
                  </a:lnTo>
                  <a:lnTo>
                    <a:pt x="305" y="56"/>
                  </a:lnTo>
                  <a:lnTo>
                    <a:pt x="307" y="63"/>
                  </a:lnTo>
                  <a:lnTo>
                    <a:pt x="309" y="66"/>
                  </a:lnTo>
                  <a:lnTo>
                    <a:pt x="313" y="71"/>
                  </a:lnTo>
                  <a:lnTo>
                    <a:pt x="316" y="72"/>
                  </a:lnTo>
                  <a:lnTo>
                    <a:pt x="322" y="75"/>
                  </a:lnTo>
                  <a:lnTo>
                    <a:pt x="326" y="75"/>
                  </a:lnTo>
                  <a:lnTo>
                    <a:pt x="332" y="75"/>
                  </a:lnTo>
                  <a:lnTo>
                    <a:pt x="334" y="75"/>
                  </a:lnTo>
                  <a:lnTo>
                    <a:pt x="339" y="74"/>
                  </a:lnTo>
                  <a:lnTo>
                    <a:pt x="341" y="74"/>
                  </a:lnTo>
                  <a:lnTo>
                    <a:pt x="342" y="73"/>
                  </a:lnTo>
                  <a:lnTo>
                    <a:pt x="346" y="72"/>
                  </a:lnTo>
                  <a:lnTo>
                    <a:pt x="348" y="71"/>
                  </a:lnTo>
                  <a:lnTo>
                    <a:pt x="348" y="70"/>
                  </a:lnTo>
                  <a:lnTo>
                    <a:pt x="349" y="70"/>
                  </a:lnTo>
                  <a:lnTo>
                    <a:pt x="349" y="68"/>
                  </a:lnTo>
                  <a:lnTo>
                    <a:pt x="328" y="68"/>
                  </a:lnTo>
                  <a:lnTo>
                    <a:pt x="325" y="67"/>
                  </a:lnTo>
                  <a:lnTo>
                    <a:pt x="321" y="65"/>
                  </a:lnTo>
                  <a:lnTo>
                    <a:pt x="319" y="64"/>
                  </a:lnTo>
                  <a:lnTo>
                    <a:pt x="316" y="61"/>
                  </a:lnTo>
                  <a:lnTo>
                    <a:pt x="315" y="59"/>
                  </a:lnTo>
                  <a:lnTo>
                    <a:pt x="314" y="54"/>
                  </a:lnTo>
                  <a:lnTo>
                    <a:pt x="314" y="52"/>
                  </a:lnTo>
                  <a:lnTo>
                    <a:pt x="314" y="49"/>
                  </a:lnTo>
                  <a:lnTo>
                    <a:pt x="347" y="49"/>
                  </a:lnTo>
                  <a:lnTo>
                    <a:pt x="350" y="48"/>
                  </a:lnTo>
                  <a:lnTo>
                    <a:pt x="351" y="45"/>
                  </a:lnTo>
                  <a:lnTo>
                    <a:pt x="351" y="42"/>
                  </a:lnTo>
                  <a:lnTo>
                    <a:pt x="314" y="42"/>
                  </a:lnTo>
                  <a:lnTo>
                    <a:pt x="314" y="40"/>
                  </a:lnTo>
                  <a:lnTo>
                    <a:pt x="314" y="38"/>
                  </a:lnTo>
                  <a:lnTo>
                    <a:pt x="316" y="34"/>
                  </a:lnTo>
                  <a:lnTo>
                    <a:pt x="317" y="33"/>
                  </a:lnTo>
                  <a:lnTo>
                    <a:pt x="318" y="31"/>
                  </a:lnTo>
                  <a:lnTo>
                    <a:pt x="322" y="28"/>
                  </a:lnTo>
                  <a:lnTo>
                    <a:pt x="324" y="27"/>
                  </a:lnTo>
                  <a:lnTo>
                    <a:pt x="326" y="27"/>
                  </a:lnTo>
                  <a:lnTo>
                    <a:pt x="346" y="27"/>
                  </a:lnTo>
                  <a:lnTo>
                    <a:pt x="344" y="24"/>
                  </a:lnTo>
                  <a:lnTo>
                    <a:pt x="342" y="23"/>
                  </a:lnTo>
                  <a:lnTo>
                    <a:pt x="336" y="20"/>
                  </a:lnTo>
                  <a:lnTo>
                    <a:pt x="333" y="19"/>
                  </a:lnTo>
                  <a:close/>
                  <a:moveTo>
                    <a:pt x="347" y="64"/>
                  </a:moveTo>
                  <a:lnTo>
                    <a:pt x="345" y="64"/>
                  </a:lnTo>
                  <a:lnTo>
                    <a:pt x="342" y="66"/>
                  </a:lnTo>
                  <a:lnTo>
                    <a:pt x="341" y="66"/>
                  </a:lnTo>
                  <a:lnTo>
                    <a:pt x="339" y="67"/>
                  </a:lnTo>
                  <a:lnTo>
                    <a:pt x="335" y="67"/>
                  </a:lnTo>
                  <a:lnTo>
                    <a:pt x="333" y="68"/>
                  </a:lnTo>
                  <a:lnTo>
                    <a:pt x="349" y="68"/>
                  </a:lnTo>
                  <a:lnTo>
                    <a:pt x="349" y="65"/>
                  </a:lnTo>
                  <a:lnTo>
                    <a:pt x="348" y="64"/>
                  </a:lnTo>
                  <a:lnTo>
                    <a:pt x="347" y="64"/>
                  </a:lnTo>
                  <a:close/>
                  <a:moveTo>
                    <a:pt x="346" y="27"/>
                  </a:moveTo>
                  <a:lnTo>
                    <a:pt x="333" y="27"/>
                  </a:lnTo>
                  <a:lnTo>
                    <a:pt x="336" y="28"/>
                  </a:lnTo>
                  <a:lnTo>
                    <a:pt x="341" y="34"/>
                  </a:lnTo>
                  <a:lnTo>
                    <a:pt x="342" y="37"/>
                  </a:lnTo>
                  <a:lnTo>
                    <a:pt x="342" y="42"/>
                  </a:lnTo>
                  <a:lnTo>
                    <a:pt x="351" y="42"/>
                  </a:lnTo>
                  <a:lnTo>
                    <a:pt x="351" y="39"/>
                  </a:lnTo>
                  <a:lnTo>
                    <a:pt x="351" y="37"/>
                  </a:lnTo>
                  <a:lnTo>
                    <a:pt x="349" y="31"/>
                  </a:lnTo>
                  <a:lnTo>
                    <a:pt x="348" y="29"/>
                  </a:lnTo>
                  <a:lnTo>
                    <a:pt x="346" y="27"/>
                  </a:lnTo>
                  <a:close/>
                  <a:moveTo>
                    <a:pt x="396" y="1"/>
                  </a:moveTo>
                  <a:lnTo>
                    <a:pt x="393" y="1"/>
                  </a:lnTo>
                  <a:lnTo>
                    <a:pt x="392" y="1"/>
                  </a:lnTo>
                  <a:lnTo>
                    <a:pt x="391" y="2"/>
                  </a:lnTo>
                  <a:lnTo>
                    <a:pt x="391" y="3"/>
                  </a:lnTo>
                  <a:lnTo>
                    <a:pt x="391" y="70"/>
                  </a:lnTo>
                  <a:lnTo>
                    <a:pt x="392" y="73"/>
                  </a:lnTo>
                  <a:lnTo>
                    <a:pt x="394" y="74"/>
                  </a:lnTo>
                  <a:lnTo>
                    <a:pt x="427" y="74"/>
                  </a:lnTo>
                  <a:lnTo>
                    <a:pt x="428" y="73"/>
                  </a:lnTo>
                  <a:lnTo>
                    <a:pt x="428" y="72"/>
                  </a:lnTo>
                  <a:lnTo>
                    <a:pt x="428" y="68"/>
                  </a:lnTo>
                  <a:lnTo>
                    <a:pt x="428" y="67"/>
                  </a:lnTo>
                  <a:lnTo>
                    <a:pt x="427" y="66"/>
                  </a:lnTo>
                  <a:lnTo>
                    <a:pt x="400" y="66"/>
                  </a:lnTo>
                  <a:lnTo>
                    <a:pt x="400" y="3"/>
                  </a:lnTo>
                  <a:lnTo>
                    <a:pt x="400" y="2"/>
                  </a:lnTo>
                  <a:lnTo>
                    <a:pt x="399" y="1"/>
                  </a:lnTo>
                  <a:lnTo>
                    <a:pt x="398" y="1"/>
                  </a:lnTo>
                  <a:lnTo>
                    <a:pt x="396" y="1"/>
                  </a:lnTo>
                  <a:close/>
                  <a:moveTo>
                    <a:pt x="474" y="27"/>
                  </a:moveTo>
                  <a:lnTo>
                    <a:pt x="458" y="27"/>
                  </a:lnTo>
                  <a:lnTo>
                    <a:pt x="460" y="27"/>
                  </a:lnTo>
                  <a:lnTo>
                    <a:pt x="461" y="28"/>
                  </a:lnTo>
                  <a:lnTo>
                    <a:pt x="465" y="30"/>
                  </a:lnTo>
                  <a:lnTo>
                    <a:pt x="467" y="34"/>
                  </a:lnTo>
                  <a:lnTo>
                    <a:pt x="467" y="35"/>
                  </a:lnTo>
                  <a:lnTo>
                    <a:pt x="467" y="43"/>
                  </a:lnTo>
                  <a:lnTo>
                    <a:pt x="456" y="43"/>
                  </a:lnTo>
                  <a:lnTo>
                    <a:pt x="453" y="43"/>
                  </a:lnTo>
                  <a:lnTo>
                    <a:pt x="446" y="45"/>
                  </a:lnTo>
                  <a:lnTo>
                    <a:pt x="444" y="46"/>
                  </a:lnTo>
                  <a:lnTo>
                    <a:pt x="439" y="48"/>
                  </a:lnTo>
                  <a:lnTo>
                    <a:pt x="438" y="50"/>
                  </a:lnTo>
                  <a:lnTo>
                    <a:pt x="435" y="54"/>
                  </a:lnTo>
                  <a:lnTo>
                    <a:pt x="435" y="57"/>
                  </a:lnTo>
                  <a:lnTo>
                    <a:pt x="435" y="63"/>
                  </a:lnTo>
                  <a:lnTo>
                    <a:pt x="435" y="64"/>
                  </a:lnTo>
                  <a:lnTo>
                    <a:pt x="437" y="68"/>
                  </a:lnTo>
                  <a:lnTo>
                    <a:pt x="438" y="70"/>
                  </a:lnTo>
                  <a:lnTo>
                    <a:pt x="441" y="72"/>
                  </a:lnTo>
                  <a:lnTo>
                    <a:pt x="443" y="73"/>
                  </a:lnTo>
                  <a:lnTo>
                    <a:pt x="447" y="75"/>
                  </a:lnTo>
                  <a:lnTo>
                    <a:pt x="450" y="75"/>
                  </a:lnTo>
                  <a:lnTo>
                    <a:pt x="455" y="75"/>
                  </a:lnTo>
                  <a:lnTo>
                    <a:pt x="458" y="74"/>
                  </a:lnTo>
                  <a:lnTo>
                    <a:pt x="464" y="72"/>
                  </a:lnTo>
                  <a:lnTo>
                    <a:pt x="466" y="70"/>
                  </a:lnTo>
                  <a:lnTo>
                    <a:pt x="468" y="68"/>
                  </a:lnTo>
                  <a:lnTo>
                    <a:pt x="451" y="68"/>
                  </a:lnTo>
                  <a:lnTo>
                    <a:pt x="448" y="67"/>
                  </a:lnTo>
                  <a:lnTo>
                    <a:pt x="445" y="64"/>
                  </a:lnTo>
                  <a:lnTo>
                    <a:pt x="444" y="62"/>
                  </a:lnTo>
                  <a:lnTo>
                    <a:pt x="444" y="59"/>
                  </a:lnTo>
                  <a:lnTo>
                    <a:pt x="445" y="55"/>
                  </a:lnTo>
                  <a:lnTo>
                    <a:pt x="448" y="52"/>
                  </a:lnTo>
                  <a:lnTo>
                    <a:pt x="449" y="51"/>
                  </a:lnTo>
                  <a:lnTo>
                    <a:pt x="451" y="51"/>
                  </a:lnTo>
                  <a:lnTo>
                    <a:pt x="454" y="50"/>
                  </a:lnTo>
                  <a:lnTo>
                    <a:pt x="457" y="50"/>
                  </a:lnTo>
                  <a:lnTo>
                    <a:pt x="476" y="50"/>
                  </a:lnTo>
                  <a:lnTo>
                    <a:pt x="476" y="35"/>
                  </a:lnTo>
                  <a:lnTo>
                    <a:pt x="476" y="33"/>
                  </a:lnTo>
                  <a:lnTo>
                    <a:pt x="475" y="28"/>
                  </a:lnTo>
                  <a:lnTo>
                    <a:pt x="474" y="27"/>
                  </a:lnTo>
                  <a:close/>
                  <a:moveTo>
                    <a:pt x="476" y="68"/>
                  </a:moveTo>
                  <a:lnTo>
                    <a:pt x="468" y="68"/>
                  </a:lnTo>
                  <a:lnTo>
                    <a:pt x="468" y="73"/>
                  </a:lnTo>
                  <a:lnTo>
                    <a:pt x="469" y="74"/>
                  </a:lnTo>
                  <a:lnTo>
                    <a:pt x="470" y="74"/>
                  </a:lnTo>
                  <a:lnTo>
                    <a:pt x="472" y="74"/>
                  </a:lnTo>
                  <a:lnTo>
                    <a:pt x="475" y="74"/>
                  </a:lnTo>
                  <a:lnTo>
                    <a:pt x="476" y="74"/>
                  </a:lnTo>
                  <a:lnTo>
                    <a:pt x="476" y="73"/>
                  </a:lnTo>
                  <a:lnTo>
                    <a:pt x="476" y="68"/>
                  </a:lnTo>
                  <a:close/>
                  <a:moveTo>
                    <a:pt x="476" y="50"/>
                  </a:moveTo>
                  <a:lnTo>
                    <a:pt x="467" y="50"/>
                  </a:lnTo>
                  <a:lnTo>
                    <a:pt x="467" y="60"/>
                  </a:lnTo>
                  <a:lnTo>
                    <a:pt x="465" y="63"/>
                  </a:lnTo>
                  <a:lnTo>
                    <a:pt x="463" y="65"/>
                  </a:lnTo>
                  <a:lnTo>
                    <a:pt x="459" y="67"/>
                  </a:lnTo>
                  <a:lnTo>
                    <a:pt x="456" y="68"/>
                  </a:lnTo>
                  <a:lnTo>
                    <a:pt x="468" y="68"/>
                  </a:lnTo>
                  <a:lnTo>
                    <a:pt x="476" y="68"/>
                  </a:lnTo>
                  <a:lnTo>
                    <a:pt x="476" y="50"/>
                  </a:lnTo>
                  <a:close/>
                  <a:moveTo>
                    <a:pt x="460" y="19"/>
                  </a:moveTo>
                  <a:lnTo>
                    <a:pt x="454" y="19"/>
                  </a:lnTo>
                  <a:lnTo>
                    <a:pt x="453" y="20"/>
                  </a:lnTo>
                  <a:lnTo>
                    <a:pt x="449" y="20"/>
                  </a:lnTo>
                  <a:lnTo>
                    <a:pt x="447" y="21"/>
                  </a:lnTo>
                  <a:lnTo>
                    <a:pt x="445" y="21"/>
                  </a:lnTo>
                  <a:lnTo>
                    <a:pt x="441" y="23"/>
                  </a:lnTo>
                  <a:lnTo>
                    <a:pt x="438" y="25"/>
                  </a:lnTo>
                  <a:lnTo>
                    <a:pt x="437" y="26"/>
                  </a:lnTo>
                  <a:lnTo>
                    <a:pt x="437" y="30"/>
                  </a:lnTo>
                  <a:lnTo>
                    <a:pt x="438" y="31"/>
                  </a:lnTo>
                  <a:lnTo>
                    <a:pt x="438" y="32"/>
                  </a:lnTo>
                  <a:lnTo>
                    <a:pt x="439" y="32"/>
                  </a:lnTo>
                  <a:lnTo>
                    <a:pt x="441" y="31"/>
                  </a:lnTo>
                  <a:lnTo>
                    <a:pt x="445" y="30"/>
                  </a:lnTo>
                  <a:lnTo>
                    <a:pt x="446" y="29"/>
                  </a:lnTo>
                  <a:lnTo>
                    <a:pt x="448" y="28"/>
                  </a:lnTo>
                  <a:lnTo>
                    <a:pt x="451" y="27"/>
                  </a:lnTo>
                  <a:lnTo>
                    <a:pt x="453" y="27"/>
                  </a:lnTo>
                  <a:lnTo>
                    <a:pt x="474" y="27"/>
                  </a:lnTo>
                  <a:lnTo>
                    <a:pt x="474" y="26"/>
                  </a:lnTo>
                  <a:lnTo>
                    <a:pt x="470" y="23"/>
                  </a:lnTo>
                  <a:lnTo>
                    <a:pt x="468" y="21"/>
                  </a:lnTo>
                  <a:lnTo>
                    <a:pt x="463" y="20"/>
                  </a:lnTo>
                  <a:lnTo>
                    <a:pt x="460" y="19"/>
                  </a:lnTo>
                  <a:close/>
                  <a:moveTo>
                    <a:pt x="494" y="20"/>
                  </a:moveTo>
                  <a:lnTo>
                    <a:pt x="491" y="20"/>
                  </a:lnTo>
                  <a:lnTo>
                    <a:pt x="489" y="21"/>
                  </a:lnTo>
                  <a:lnTo>
                    <a:pt x="489" y="22"/>
                  </a:lnTo>
                  <a:lnTo>
                    <a:pt x="489" y="24"/>
                  </a:lnTo>
                  <a:lnTo>
                    <a:pt x="507" y="72"/>
                  </a:lnTo>
                  <a:lnTo>
                    <a:pt x="508" y="73"/>
                  </a:lnTo>
                  <a:lnTo>
                    <a:pt x="509" y="74"/>
                  </a:lnTo>
                  <a:lnTo>
                    <a:pt x="502" y="92"/>
                  </a:lnTo>
                  <a:lnTo>
                    <a:pt x="502" y="93"/>
                  </a:lnTo>
                  <a:lnTo>
                    <a:pt x="502" y="94"/>
                  </a:lnTo>
                  <a:lnTo>
                    <a:pt x="504" y="94"/>
                  </a:lnTo>
                  <a:lnTo>
                    <a:pt x="506" y="95"/>
                  </a:lnTo>
                  <a:lnTo>
                    <a:pt x="508" y="95"/>
                  </a:lnTo>
                  <a:lnTo>
                    <a:pt x="509" y="94"/>
                  </a:lnTo>
                  <a:lnTo>
                    <a:pt x="510" y="94"/>
                  </a:lnTo>
                  <a:lnTo>
                    <a:pt x="512" y="93"/>
                  </a:lnTo>
                  <a:lnTo>
                    <a:pt x="523" y="63"/>
                  </a:lnTo>
                  <a:lnTo>
                    <a:pt x="514" y="63"/>
                  </a:lnTo>
                  <a:lnTo>
                    <a:pt x="499" y="22"/>
                  </a:lnTo>
                  <a:lnTo>
                    <a:pt x="499" y="21"/>
                  </a:lnTo>
                  <a:lnTo>
                    <a:pt x="498" y="21"/>
                  </a:lnTo>
                  <a:lnTo>
                    <a:pt x="496" y="20"/>
                  </a:lnTo>
                  <a:lnTo>
                    <a:pt x="494" y="20"/>
                  </a:lnTo>
                  <a:close/>
                  <a:moveTo>
                    <a:pt x="533" y="20"/>
                  </a:moveTo>
                  <a:lnTo>
                    <a:pt x="530" y="20"/>
                  </a:lnTo>
                  <a:lnTo>
                    <a:pt x="529" y="21"/>
                  </a:lnTo>
                  <a:lnTo>
                    <a:pt x="528" y="22"/>
                  </a:lnTo>
                  <a:lnTo>
                    <a:pt x="514" y="63"/>
                  </a:lnTo>
                  <a:lnTo>
                    <a:pt x="523" y="63"/>
                  </a:lnTo>
                  <a:lnTo>
                    <a:pt x="537" y="24"/>
                  </a:lnTo>
                  <a:lnTo>
                    <a:pt x="537" y="22"/>
                  </a:lnTo>
                  <a:lnTo>
                    <a:pt x="537" y="21"/>
                  </a:lnTo>
                  <a:lnTo>
                    <a:pt x="535" y="20"/>
                  </a:lnTo>
                  <a:lnTo>
                    <a:pt x="533" y="20"/>
                  </a:lnTo>
                  <a:close/>
                  <a:moveTo>
                    <a:pt x="574" y="19"/>
                  </a:moveTo>
                  <a:lnTo>
                    <a:pt x="566" y="19"/>
                  </a:lnTo>
                  <a:lnTo>
                    <a:pt x="562" y="20"/>
                  </a:lnTo>
                  <a:lnTo>
                    <a:pt x="556" y="23"/>
                  </a:lnTo>
                  <a:lnTo>
                    <a:pt x="554" y="24"/>
                  </a:lnTo>
                  <a:lnTo>
                    <a:pt x="550" y="29"/>
                  </a:lnTo>
                  <a:lnTo>
                    <a:pt x="548" y="32"/>
                  </a:lnTo>
                  <a:lnTo>
                    <a:pt x="546" y="39"/>
                  </a:lnTo>
                  <a:lnTo>
                    <a:pt x="545" y="42"/>
                  </a:lnTo>
                  <a:lnTo>
                    <a:pt x="545" y="52"/>
                  </a:lnTo>
                  <a:lnTo>
                    <a:pt x="546" y="56"/>
                  </a:lnTo>
                  <a:lnTo>
                    <a:pt x="548" y="63"/>
                  </a:lnTo>
                  <a:lnTo>
                    <a:pt x="550" y="66"/>
                  </a:lnTo>
                  <a:lnTo>
                    <a:pt x="554" y="71"/>
                  </a:lnTo>
                  <a:lnTo>
                    <a:pt x="556" y="72"/>
                  </a:lnTo>
                  <a:lnTo>
                    <a:pt x="563" y="75"/>
                  </a:lnTo>
                  <a:lnTo>
                    <a:pt x="566" y="75"/>
                  </a:lnTo>
                  <a:lnTo>
                    <a:pt x="573" y="75"/>
                  </a:lnTo>
                  <a:lnTo>
                    <a:pt x="575" y="75"/>
                  </a:lnTo>
                  <a:lnTo>
                    <a:pt x="579" y="74"/>
                  </a:lnTo>
                  <a:lnTo>
                    <a:pt x="581" y="74"/>
                  </a:lnTo>
                  <a:lnTo>
                    <a:pt x="583" y="73"/>
                  </a:lnTo>
                  <a:lnTo>
                    <a:pt x="587" y="72"/>
                  </a:lnTo>
                  <a:lnTo>
                    <a:pt x="589" y="71"/>
                  </a:lnTo>
                  <a:lnTo>
                    <a:pt x="589" y="70"/>
                  </a:lnTo>
                  <a:lnTo>
                    <a:pt x="590" y="70"/>
                  </a:lnTo>
                  <a:lnTo>
                    <a:pt x="590" y="68"/>
                  </a:lnTo>
                  <a:lnTo>
                    <a:pt x="568" y="68"/>
                  </a:lnTo>
                  <a:lnTo>
                    <a:pt x="566" y="67"/>
                  </a:lnTo>
                  <a:lnTo>
                    <a:pt x="562" y="65"/>
                  </a:lnTo>
                  <a:lnTo>
                    <a:pt x="560" y="64"/>
                  </a:lnTo>
                  <a:lnTo>
                    <a:pt x="557" y="61"/>
                  </a:lnTo>
                  <a:lnTo>
                    <a:pt x="556" y="59"/>
                  </a:lnTo>
                  <a:lnTo>
                    <a:pt x="555" y="54"/>
                  </a:lnTo>
                  <a:lnTo>
                    <a:pt x="555" y="52"/>
                  </a:lnTo>
                  <a:lnTo>
                    <a:pt x="555" y="49"/>
                  </a:lnTo>
                  <a:lnTo>
                    <a:pt x="588" y="49"/>
                  </a:lnTo>
                  <a:lnTo>
                    <a:pt x="591" y="48"/>
                  </a:lnTo>
                  <a:lnTo>
                    <a:pt x="592" y="45"/>
                  </a:lnTo>
                  <a:lnTo>
                    <a:pt x="592" y="42"/>
                  </a:lnTo>
                  <a:lnTo>
                    <a:pt x="555" y="42"/>
                  </a:lnTo>
                  <a:lnTo>
                    <a:pt x="555" y="40"/>
                  </a:lnTo>
                  <a:lnTo>
                    <a:pt x="555" y="38"/>
                  </a:lnTo>
                  <a:lnTo>
                    <a:pt x="557" y="34"/>
                  </a:lnTo>
                  <a:lnTo>
                    <a:pt x="557" y="33"/>
                  </a:lnTo>
                  <a:lnTo>
                    <a:pt x="559" y="31"/>
                  </a:lnTo>
                  <a:lnTo>
                    <a:pt x="563" y="28"/>
                  </a:lnTo>
                  <a:lnTo>
                    <a:pt x="565" y="27"/>
                  </a:lnTo>
                  <a:lnTo>
                    <a:pt x="567" y="27"/>
                  </a:lnTo>
                  <a:lnTo>
                    <a:pt x="587" y="27"/>
                  </a:lnTo>
                  <a:lnTo>
                    <a:pt x="585" y="24"/>
                  </a:lnTo>
                  <a:lnTo>
                    <a:pt x="583" y="23"/>
                  </a:lnTo>
                  <a:lnTo>
                    <a:pt x="577" y="20"/>
                  </a:lnTo>
                  <a:lnTo>
                    <a:pt x="574" y="19"/>
                  </a:lnTo>
                  <a:close/>
                  <a:moveTo>
                    <a:pt x="588" y="64"/>
                  </a:moveTo>
                  <a:lnTo>
                    <a:pt x="586" y="64"/>
                  </a:lnTo>
                  <a:lnTo>
                    <a:pt x="583" y="66"/>
                  </a:lnTo>
                  <a:lnTo>
                    <a:pt x="581" y="66"/>
                  </a:lnTo>
                  <a:lnTo>
                    <a:pt x="580" y="67"/>
                  </a:lnTo>
                  <a:lnTo>
                    <a:pt x="576" y="67"/>
                  </a:lnTo>
                  <a:lnTo>
                    <a:pt x="574" y="68"/>
                  </a:lnTo>
                  <a:lnTo>
                    <a:pt x="590" y="68"/>
                  </a:lnTo>
                  <a:lnTo>
                    <a:pt x="590" y="65"/>
                  </a:lnTo>
                  <a:lnTo>
                    <a:pt x="589" y="65"/>
                  </a:lnTo>
                  <a:lnTo>
                    <a:pt x="589" y="64"/>
                  </a:lnTo>
                  <a:lnTo>
                    <a:pt x="588" y="64"/>
                  </a:lnTo>
                  <a:close/>
                  <a:moveTo>
                    <a:pt x="587" y="27"/>
                  </a:moveTo>
                  <a:lnTo>
                    <a:pt x="574" y="27"/>
                  </a:lnTo>
                  <a:lnTo>
                    <a:pt x="577" y="28"/>
                  </a:lnTo>
                  <a:lnTo>
                    <a:pt x="582" y="34"/>
                  </a:lnTo>
                  <a:lnTo>
                    <a:pt x="582" y="37"/>
                  </a:lnTo>
                  <a:lnTo>
                    <a:pt x="583" y="42"/>
                  </a:lnTo>
                  <a:lnTo>
                    <a:pt x="592" y="42"/>
                  </a:lnTo>
                  <a:lnTo>
                    <a:pt x="592" y="39"/>
                  </a:lnTo>
                  <a:lnTo>
                    <a:pt x="591" y="37"/>
                  </a:lnTo>
                  <a:lnTo>
                    <a:pt x="590" y="31"/>
                  </a:lnTo>
                  <a:lnTo>
                    <a:pt x="588" y="29"/>
                  </a:lnTo>
                  <a:lnTo>
                    <a:pt x="587" y="27"/>
                  </a:lnTo>
                  <a:close/>
                  <a:moveTo>
                    <a:pt x="610" y="20"/>
                  </a:moveTo>
                  <a:lnTo>
                    <a:pt x="608" y="20"/>
                  </a:lnTo>
                  <a:lnTo>
                    <a:pt x="607" y="21"/>
                  </a:lnTo>
                  <a:lnTo>
                    <a:pt x="606" y="21"/>
                  </a:lnTo>
                  <a:lnTo>
                    <a:pt x="606" y="73"/>
                  </a:lnTo>
                  <a:lnTo>
                    <a:pt x="607" y="74"/>
                  </a:lnTo>
                  <a:lnTo>
                    <a:pt x="608" y="74"/>
                  </a:lnTo>
                  <a:lnTo>
                    <a:pt x="611" y="74"/>
                  </a:lnTo>
                  <a:lnTo>
                    <a:pt x="613" y="74"/>
                  </a:lnTo>
                  <a:lnTo>
                    <a:pt x="614" y="74"/>
                  </a:lnTo>
                  <a:lnTo>
                    <a:pt x="615" y="73"/>
                  </a:lnTo>
                  <a:lnTo>
                    <a:pt x="615" y="39"/>
                  </a:lnTo>
                  <a:lnTo>
                    <a:pt x="617" y="37"/>
                  </a:lnTo>
                  <a:lnTo>
                    <a:pt x="618" y="35"/>
                  </a:lnTo>
                  <a:lnTo>
                    <a:pt x="619" y="34"/>
                  </a:lnTo>
                  <a:lnTo>
                    <a:pt x="622" y="31"/>
                  </a:lnTo>
                  <a:lnTo>
                    <a:pt x="624" y="29"/>
                  </a:lnTo>
                  <a:lnTo>
                    <a:pt x="615" y="29"/>
                  </a:lnTo>
                  <a:lnTo>
                    <a:pt x="614" y="21"/>
                  </a:lnTo>
                  <a:lnTo>
                    <a:pt x="612" y="20"/>
                  </a:lnTo>
                  <a:lnTo>
                    <a:pt x="610" y="20"/>
                  </a:lnTo>
                  <a:close/>
                  <a:moveTo>
                    <a:pt x="636" y="28"/>
                  </a:moveTo>
                  <a:lnTo>
                    <a:pt x="628" y="28"/>
                  </a:lnTo>
                  <a:lnTo>
                    <a:pt x="630" y="28"/>
                  </a:lnTo>
                  <a:lnTo>
                    <a:pt x="632" y="29"/>
                  </a:lnTo>
                  <a:lnTo>
                    <a:pt x="633" y="29"/>
                  </a:lnTo>
                  <a:lnTo>
                    <a:pt x="634" y="30"/>
                  </a:lnTo>
                  <a:lnTo>
                    <a:pt x="635" y="29"/>
                  </a:lnTo>
                  <a:lnTo>
                    <a:pt x="636" y="28"/>
                  </a:lnTo>
                  <a:close/>
                  <a:moveTo>
                    <a:pt x="628" y="19"/>
                  </a:moveTo>
                  <a:lnTo>
                    <a:pt x="625" y="20"/>
                  </a:lnTo>
                  <a:lnTo>
                    <a:pt x="622" y="21"/>
                  </a:lnTo>
                  <a:lnTo>
                    <a:pt x="618" y="24"/>
                  </a:lnTo>
                  <a:lnTo>
                    <a:pt x="617" y="26"/>
                  </a:lnTo>
                  <a:lnTo>
                    <a:pt x="616" y="27"/>
                  </a:lnTo>
                  <a:lnTo>
                    <a:pt x="615" y="29"/>
                  </a:lnTo>
                  <a:lnTo>
                    <a:pt x="624" y="29"/>
                  </a:lnTo>
                  <a:lnTo>
                    <a:pt x="625" y="29"/>
                  </a:lnTo>
                  <a:lnTo>
                    <a:pt x="628" y="28"/>
                  </a:lnTo>
                  <a:lnTo>
                    <a:pt x="636" y="28"/>
                  </a:lnTo>
                  <a:lnTo>
                    <a:pt x="636" y="27"/>
                  </a:lnTo>
                  <a:lnTo>
                    <a:pt x="636" y="22"/>
                  </a:lnTo>
                  <a:lnTo>
                    <a:pt x="635" y="21"/>
                  </a:lnTo>
                  <a:lnTo>
                    <a:pt x="634" y="20"/>
                  </a:lnTo>
                  <a:lnTo>
                    <a:pt x="632" y="20"/>
                  </a:lnTo>
                  <a:lnTo>
                    <a:pt x="630" y="19"/>
                  </a:lnTo>
                  <a:lnTo>
                    <a:pt x="628" y="19"/>
                  </a:lnTo>
                  <a:close/>
                </a:path>
              </a:pathLst>
            </a:custGeom>
            <a:solidFill>
              <a:srgbClr val="FD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2053" name="Picture 5">
              <a:extLst>
                <a:ext uri="{FF2B5EF4-FFF2-40B4-BE49-F238E27FC236}">
                  <a16:creationId xmlns:a16="http://schemas.microsoft.com/office/drawing/2014/main" id="{F057E83A-E27E-8417-A933-F954D71B746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09" y="193"/>
              <a:ext cx="643" cy="6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6CE96E-F534-F88E-BFF0-493875B1A51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1" y="21"/>
              <a:ext cx="687" cy="6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7AFCBBF4-CB7D-503E-6D07-F0A59C0ADDE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6" y="728"/>
              <a:ext cx="942" cy="1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638FB2D-BA83-97C1-E4CC-7F0586C5521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83" y="0"/>
              <a:ext cx="662" cy="1423"/>
            </a:xfrm>
            <a:prstGeom prst="rect">
              <a:avLst/>
            </a:prstGeom>
            <a:noFill/>
            <a:extLst>
              <a:ext uri="{909E8E84-426E-40DD-AFC4-6F175D3DCCD1}">
                <a14:hiddenFill xmlns:a14="http://schemas.microsoft.com/office/drawing/2010/main">
                  <a:solidFill>
                    <a:srgbClr val="FFFFFF"/>
                  </a:solidFill>
                </a14:hiddenFill>
              </a:ext>
            </a:extLst>
          </p:spPr>
        </p:pic>
      </p:grpSp>
      <p:sp>
        <p:nvSpPr>
          <p:cNvPr id="2054" name="Rectangle 84">
            <a:extLst>
              <a:ext uri="{FF2B5EF4-FFF2-40B4-BE49-F238E27FC236}">
                <a16:creationId xmlns:a16="http://schemas.microsoft.com/office/drawing/2014/main" id="{F58DB521-2C2E-6403-337E-F6B9C3FE4A85}"/>
              </a:ext>
            </a:extLst>
          </p:cNvPr>
          <p:cNvSpPr>
            <a:spLocks noChangeArrowheads="1"/>
          </p:cNvSpPr>
          <p:nvPr/>
        </p:nvSpPr>
        <p:spPr bwMode="auto">
          <a:xfrm>
            <a:off x="3563815" y="44492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410231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9762-9A5B-681A-B59E-A805B6D69DC6}"/>
              </a:ext>
            </a:extLst>
          </p:cNvPr>
          <p:cNvSpPr>
            <a:spLocks noGrp="1"/>
          </p:cNvSpPr>
          <p:nvPr>
            <p:ph type="title"/>
          </p:nvPr>
        </p:nvSpPr>
        <p:spPr>
          <a:xfrm>
            <a:off x="96519" y="141605"/>
            <a:ext cx="5186681" cy="6076315"/>
          </a:xfrm>
        </p:spPr>
        <p:txBody>
          <a:bodyPr>
            <a:normAutofit/>
          </a:bodyPr>
          <a:lstStyle/>
          <a:p>
            <a:r>
              <a:rPr lang="en-US" sz="1800" b="1" dirty="0"/>
              <a:t>Farmer</a:t>
            </a:r>
            <a:r>
              <a:rPr lang="en-US" sz="1600" dirty="0"/>
              <a:t>: A farmer is the first entity in Agri-Food supply chain and is the first one to invoke smart contract for trading. Farmer produces large amount of crops and take the responsibility for assuring and monitoring the crops’ growth details. He sells these crops to the processors.</a:t>
            </a:r>
            <a:br>
              <a:rPr lang="en-US" sz="1600" dirty="0"/>
            </a:br>
            <a:r>
              <a:rPr lang="en-US" sz="1600" dirty="0"/>
              <a:t> </a:t>
            </a:r>
            <a:br>
              <a:rPr lang="en-US" sz="1600" dirty="0"/>
            </a:br>
            <a:r>
              <a:rPr lang="en-US" sz="1600" dirty="0"/>
              <a:t> </a:t>
            </a:r>
            <a:r>
              <a:rPr lang="en-US" sz="1800" b="1" dirty="0"/>
              <a:t>Processor</a:t>
            </a:r>
            <a:r>
              <a:rPr lang="en-US" sz="1600" dirty="0"/>
              <a:t>: A processor buys the crops from farmers. He is responsible for eliminating extra material from the crops and converting them into a finalized product. Processor sells this finalized product to distributors. </a:t>
            </a:r>
            <a:br>
              <a:rPr lang="en-US" sz="1600" dirty="0"/>
            </a:br>
            <a:br>
              <a:rPr lang="en-US" sz="1600" dirty="0"/>
            </a:br>
            <a:r>
              <a:rPr lang="en-US" sz="1800" b="1" dirty="0"/>
              <a:t> Distributor</a:t>
            </a:r>
            <a:r>
              <a:rPr lang="en-US" sz="1600" dirty="0"/>
              <a:t>: A distributor maintains a warehouse by buying finalized products from processors and is responsible for selling it to the retailers</a:t>
            </a:r>
            <a:endParaRPr lang="en-IN" dirty="0"/>
          </a:p>
        </p:txBody>
      </p:sp>
      <p:cxnSp>
        <p:nvCxnSpPr>
          <p:cNvPr id="3" name="直接连接符 21">
            <a:extLst>
              <a:ext uri="{FF2B5EF4-FFF2-40B4-BE49-F238E27FC236}">
                <a16:creationId xmlns:a16="http://schemas.microsoft.com/office/drawing/2014/main" id="{A1E86D0B-90C1-537A-7218-61B45BD2CD22}"/>
              </a:ext>
            </a:extLst>
          </p:cNvPr>
          <p:cNvCxnSpPr>
            <a:cxnSpLocks/>
          </p:cNvCxnSpPr>
          <p:nvPr/>
        </p:nvCxnSpPr>
        <p:spPr>
          <a:xfrm>
            <a:off x="5283200" y="914400"/>
            <a:ext cx="0" cy="530352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21">
            <a:extLst>
              <a:ext uri="{FF2B5EF4-FFF2-40B4-BE49-F238E27FC236}">
                <a16:creationId xmlns:a16="http://schemas.microsoft.com/office/drawing/2014/main" id="{5B7E36AC-595B-5E5D-FE24-0C618D999AA4}"/>
              </a:ext>
            </a:extLst>
          </p:cNvPr>
          <p:cNvCxnSpPr>
            <a:cxnSpLocks/>
          </p:cNvCxnSpPr>
          <p:nvPr/>
        </p:nvCxnSpPr>
        <p:spPr>
          <a:xfrm>
            <a:off x="5394960" y="914400"/>
            <a:ext cx="0" cy="530352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3CEA73-14E0-0950-2B3D-41AFF86AC44D}"/>
              </a:ext>
            </a:extLst>
          </p:cNvPr>
          <p:cNvSpPr txBox="1"/>
          <p:nvPr/>
        </p:nvSpPr>
        <p:spPr>
          <a:xfrm>
            <a:off x="5394960" y="1263640"/>
            <a:ext cx="6096000" cy="3662541"/>
          </a:xfrm>
          <a:prstGeom prst="rect">
            <a:avLst/>
          </a:prstGeom>
          <a:noFill/>
        </p:spPr>
        <p:txBody>
          <a:bodyPr wrap="square">
            <a:spAutoFit/>
          </a:bodyPr>
          <a:lstStyle/>
          <a:p>
            <a:r>
              <a:rPr lang="en-US" b="1" dirty="0"/>
              <a:t> Retailer</a:t>
            </a:r>
            <a:r>
              <a:rPr lang="en-US" sz="1600" dirty="0"/>
              <a:t>: A retailer buys the finished traceable products from distributors and sells them to customers in smaller quantities. Traceable product refers to specific identifiers of the goods that allow tracking the provenance data.</a:t>
            </a:r>
          </a:p>
          <a:p>
            <a:endParaRPr lang="en-US" sz="1600" dirty="0"/>
          </a:p>
          <a:p>
            <a:r>
              <a:rPr lang="en-US" sz="1600" dirty="0"/>
              <a:t> </a:t>
            </a:r>
            <a:r>
              <a:rPr lang="en-US" b="1" dirty="0"/>
              <a:t> Consumer</a:t>
            </a:r>
            <a:r>
              <a:rPr lang="en-US" sz="1600" dirty="0"/>
              <a:t>: Consumer is an end user who buys and consumes the products from retailers. A consumer verifies the credibility of a seller through reputation system before buying the products.</a:t>
            </a:r>
          </a:p>
          <a:p>
            <a:endParaRPr lang="en-US" sz="1600" dirty="0"/>
          </a:p>
          <a:p>
            <a:r>
              <a:rPr lang="en-US" sz="1600" dirty="0"/>
              <a:t> </a:t>
            </a:r>
            <a:r>
              <a:rPr lang="en-US" b="1" dirty="0"/>
              <a:t>Logistic Company </a:t>
            </a:r>
            <a:r>
              <a:rPr lang="en-US" sz="1600" dirty="0"/>
              <a:t>(LC) is responsible for an auditable delivery of the products from product owners to the purchasers.</a:t>
            </a:r>
          </a:p>
          <a:p>
            <a:endParaRPr lang="en-US" sz="1600" dirty="0"/>
          </a:p>
          <a:p>
            <a:r>
              <a:rPr lang="en-US" sz="1600" dirty="0"/>
              <a:t> </a:t>
            </a:r>
            <a:r>
              <a:rPr lang="en-US" b="1" dirty="0"/>
              <a:t> Arbitrator  </a:t>
            </a:r>
            <a:r>
              <a:rPr lang="en-US" sz="1600" dirty="0"/>
              <a:t>is an off-chain entity that is selected to monitor and manage the entire network. Additionally, it also acts as dispute handler.</a:t>
            </a:r>
            <a:endParaRPr lang="en-IN" sz="1600" dirty="0"/>
          </a:p>
        </p:txBody>
      </p:sp>
    </p:spTree>
    <p:extLst>
      <p:ext uri="{BB962C8B-B14F-4D97-AF65-F5344CB8AC3E}">
        <p14:creationId xmlns:p14="http://schemas.microsoft.com/office/powerpoint/2010/main" val="830251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140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1400"/>
                                      </p:stCondLst>
                                      <p:childTnLst>
                                        <p:set>
                                          <p:cBhvr>
                                            <p:cTn id="10" dur="1" fill="hold">
                                              <p:stCondLst>
                                                <p:cond delay="0"/>
                                              </p:stCondLst>
                                            </p:cTn>
                                            <p:tgtEl>
                                              <p:spTgt spid="6"/>
                                            </p:tgtEl>
                                            <p:attrNameLst>
                                              <p:attrName>style.visibility</p:attrName>
                                            </p:attrNameLst>
                                          </p:cBhvr>
                                          <p:to>
                                            <p:strVal val="visible"/>
                                          </p:to>
                                        </p:set>
                                        <p:anim calcmode="lin" valueType="num" p14:bounceEnd="50000">
                                          <p:cBhvr additive="base">
                                            <p:cTn id="11" dur="500" fill="hold"/>
                                            <p:tgtEl>
                                              <p:spTgt spid="6"/>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4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14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58280" y="2997835"/>
            <a:ext cx="467233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Modules</a:t>
            </a:r>
            <a:endPar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68212" y="2787417"/>
            <a:ext cx="793807"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06</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27431" y="286021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50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160B6-497D-AFE4-8530-1E7D7881496B}"/>
              </a:ext>
            </a:extLst>
          </p:cNvPr>
          <p:cNvSpPr>
            <a:spLocks noGrp="1"/>
          </p:cNvSpPr>
          <p:nvPr>
            <p:ph type="title"/>
          </p:nvPr>
        </p:nvSpPr>
        <p:spPr>
          <a:xfrm>
            <a:off x="838200" y="4551680"/>
            <a:ext cx="10515600" cy="1117600"/>
          </a:xfrm>
        </p:spPr>
        <p:txBody>
          <a:bodyPr>
            <a:normAutofit fontScale="90000"/>
          </a:bodyPr>
          <a:lstStyle/>
          <a:p>
            <a:r>
              <a:rPr lang="en-IN" sz="3600" dirty="0"/>
              <a:t>1</a:t>
            </a:r>
            <a:r>
              <a:rPr lang="en-IN" dirty="0"/>
              <a:t>.Traceability Module</a:t>
            </a:r>
            <a:br>
              <a:rPr lang="en-IN" dirty="0"/>
            </a:br>
            <a:br>
              <a:rPr lang="en-IN" dirty="0"/>
            </a:br>
            <a:r>
              <a:rPr lang="en-IN" sz="3600" b="1" dirty="0"/>
              <a:t>2</a:t>
            </a:r>
            <a:r>
              <a:rPr lang="en-IN" dirty="0"/>
              <a:t>.Trading and Delivery Module</a:t>
            </a:r>
            <a:br>
              <a:rPr lang="en-IN" dirty="0"/>
            </a:br>
            <a:br>
              <a:rPr lang="en-IN" dirty="0"/>
            </a:br>
            <a:r>
              <a:rPr lang="en-IN" dirty="0"/>
              <a:t>3.Reputation Module</a:t>
            </a:r>
            <a:br>
              <a:rPr lang="en-IN" dirty="0"/>
            </a:br>
            <a:br>
              <a:rPr lang="en-IN" dirty="0"/>
            </a:br>
            <a:br>
              <a:rPr lang="en-IN" dirty="0"/>
            </a:br>
            <a:br>
              <a:rPr lang="en-IN" dirty="0"/>
            </a:br>
            <a:br>
              <a:rPr lang="en-IN" dirty="0"/>
            </a:br>
            <a:br>
              <a:rPr lang="en-IN" dirty="0"/>
            </a:br>
            <a:br>
              <a:rPr lang="en-IN" dirty="0"/>
            </a:br>
            <a:br>
              <a:rPr lang="en-IN" dirty="0"/>
            </a:br>
            <a:endParaRPr lang="en-IN" dirty="0"/>
          </a:p>
        </p:txBody>
      </p:sp>
    </p:spTree>
    <p:extLst>
      <p:ext uri="{BB962C8B-B14F-4D97-AF65-F5344CB8AC3E}">
        <p14:creationId xmlns:p14="http://schemas.microsoft.com/office/powerpoint/2010/main" val="601984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0" y="1"/>
            <a:ext cx="6941354" cy="6825390"/>
            <a:chOff x="0" y="1"/>
            <a:chExt cx="6000751" cy="5900501"/>
          </a:xfrm>
        </p:grpSpPr>
        <p:sp>
          <p:nvSpPr>
            <p:cNvPr id="13" name="任意多边形 12"/>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任意多边形 1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任意多边形 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5" name="组合 24"/>
          <p:cNvGrpSpPr/>
          <p:nvPr/>
        </p:nvGrpSpPr>
        <p:grpSpPr>
          <a:xfrm flipH="1" flipV="1">
            <a:off x="10555518" y="5257799"/>
            <a:ext cx="1636481" cy="1609141"/>
            <a:chOff x="0" y="1"/>
            <a:chExt cx="6000751" cy="5900501"/>
          </a:xfrm>
        </p:grpSpPr>
        <p:sp>
          <p:nvSpPr>
            <p:cNvPr id="26" name="任意多边形 25"/>
            <p:cNvSpPr/>
            <p:nvPr/>
          </p:nvSpPr>
          <p:spPr>
            <a:xfrm>
              <a:off x="4478710" y="985601"/>
              <a:ext cx="1522040" cy="2437544"/>
            </a:xfrm>
            <a:custGeom>
              <a:avLst/>
              <a:gdLst>
                <a:gd name="connsiteX0" fmla="*/ 1522040 w 1522040"/>
                <a:gd name="connsiteY0" fmla="*/ 0 h 2437544"/>
                <a:gd name="connsiteX1" fmla="*/ 1026740 w 1522040"/>
                <a:gd name="connsiteY1" fmla="*/ 2419350 h 2437544"/>
                <a:gd name="connsiteX2" fmla="*/ 1005908 w 1522040"/>
                <a:gd name="connsiteY2" fmla="*/ 2437544 h 2437544"/>
                <a:gd name="connsiteX3" fmla="*/ 0 w 1522040"/>
                <a:gd name="connsiteY3" fmla="*/ 556496 h 2437544"/>
                <a:gd name="connsiteX4" fmla="*/ 1522040 w 1522040"/>
                <a:gd name="connsiteY4" fmla="*/ 0 h 243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040" h="2437544">
                  <a:moveTo>
                    <a:pt x="1522040" y="0"/>
                  </a:moveTo>
                  <a:lnTo>
                    <a:pt x="1026740" y="2419350"/>
                  </a:lnTo>
                  <a:lnTo>
                    <a:pt x="1005908" y="2437544"/>
                  </a:lnTo>
                  <a:lnTo>
                    <a:pt x="0" y="556496"/>
                  </a:lnTo>
                  <a:lnTo>
                    <a:pt x="1522040" y="0"/>
                  </a:lnTo>
                  <a:close/>
                </a:path>
              </a:pathLst>
            </a:custGeom>
            <a:solidFill>
              <a:srgbClr val="216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任意多边形 26"/>
            <p:cNvSpPr/>
            <p:nvPr/>
          </p:nvSpPr>
          <p:spPr>
            <a:xfrm>
              <a:off x="0" y="2991141"/>
              <a:ext cx="2651028" cy="2909361"/>
            </a:xfrm>
            <a:custGeom>
              <a:avLst/>
              <a:gdLst>
                <a:gd name="connsiteX0" fmla="*/ 515514 w 2651028"/>
                <a:gd name="connsiteY0" fmla="*/ 0 h 2909361"/>
                <a:gd name="connsiteX1" fmla="*/ 2651028 w 2651028"/>
                <a:gd name="connsiteY1" fmla="*/ 2906673 h 2909361"/>
                <a:gd name="connsiteX2" fmla="*/ 2647950 w 2651028"/>
                <a:gd name="connsiteY2" fmla="*/ 2909361 h 2909361"/>
                <a:gd name="connsiteX3" fmla="*/ 0 w 2651028"/>
                <a:gd name="connsiteY3" fmla="*/ 1256740 h 2909361"/>
                <a:gd name="connsiteX4" fmla="*/ 0 w 2651028"/>
                <a:gd name="connsiteY4" fmla="*/ 188486 h 290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028" h="2909361">
                  <a:moveTo>
                    <a:pt x="515514" y="0"/>
                  </a:moveTo>
                  <a:lnTo>
                    <a:pt x="2651028" y="2906673"/>
                  </a:lnTo>
                  <a:lnTo>
                    <a:pt x="2647950" y="2909361"/>
                  </a:lnTo>
                  <a:lnTo>
                    <a:pt x="0" y="1256740"/>
                  </a:lnTo>
                  <a:lnTo>
                    <a:pt x="0" y="188486"/>
                  </a:lnTo>
                  <a:close/>
                </a:path>
              </a:pathLst>
            </a:custGeom>
            <a:solidFill>
              <a:srgbClr val="206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a:off x="3654060" y="1"/>
              <a:ext cx="2346691" cy="1542097"/>
            </a:xfrm>
            <a:custGeom>
              <a:avLst/>
              <a:gdLst>
                <a:gd name="connsiteX0" fmla="*/ 0 w 2346691"/>
                <a:gd name="connsiteY0" fmla="*/ 0 h 1542097"/>
                <a:gd name="connsiteX1" fmla="*/ 1072207 w 2346691"/>
                <a:gd name="connsiteY1" fmla="*/ 0 h 1542097"/>
                <a:gd name="connsiteX2" fmla="*/ 2346691 w 2346691"/>
                <a:gd name="connsiteY2" fmla="*/ 985601 h 1542097"/>
                <a:gd name="connsiteX3" fmla="*/ 824651 w 2346691"/>
                <a:gd name="connsiteY3" fmla="*/ 1542097 h 1542097"/>
              </a:gdLst>
              <a:ahLst/>
              <a:cxnLst>
                <a:cxn ang="0">
                  <a:pos x="connsiteX0" y="connsiteY0"/>
                </a:cxn>
                <a:cxn ang="0">
                  <a:pos x="connsiteX1" y="connsiteY1"/>
                </a:cxn>
                <a:cxn ang="0">
                  <a:pos x="connsiteX2" y="connsiteY2"/>
                </a:cxn>
                <a:cxn ang="0">
                  <a:pos x="connsiteX3" y="connsiteY3"/>
                </a:cxn>
              </a:cxnLst>
              <a:rect l="l" t="t" r="r" b="b"/>
              <a:pathLst>
                <a:path w="2346691" h="1542097">
                  <a:moveTo>
                    <a:pt x="0" y="0"/>
                  </a:moveTo>
                  <a:lnTo>
                    <a:pt x="1072207" y="0"/>
                  </a:lnTo>
                  <a:lnTo>
                    <a:pt x="2346691" y="985601"/>
                  </a:lnTo>
                  <a:lnTo>
                    <a:pt x="824651" y="1542097"/>
                  </a:lnTo>
                  <a:close/>
                </a:path>
              </a:pathLst>
            </a:custGeom>
            <a:solidFill>
              <a:srgbClr val="3290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任意多边形 28"/>
            <p:cNvSpPr/>
            <p:nvPr/>
          </p:nvSpPr>
          <p:spPr>
            <a:xfrm>
              <a:off x="515514" y="1542097"/>
              <a:ext cx="4969104" cy="4355716"/>
            </a:xfrm>
            <a:custGeom>
              <a:avLst/>
              <a:gdLst>
                <a:gd name="connsiteX0" fmla="*/ 3963196 w 4969104"/>
                <a:gd name="connsiteY0" fmla="*/ 0 h 4355716"/>
                <a:gd name="connsiteX1" fmla="*/ 4969104 w 4969104"/>
                <a:gd name="connsiteY1" fmla="*/ 1881048 h 4355716"/>
                <a:gd name="connsiteX2" fmla="*/ 2135514 w 4969104"/>
                <a:gd name="connsiteY2" fmla="*/ 4355716 h 4355716"/>
                <a:gd name="connsiteX3" fmla="*/ 0 w 4969104"/>
                <a:gd name="connsiteY3" fmla="*/ 1449043 h 4355716"/>
                <a:gd name="connsiteX4" fmla="*/ 3963196 w 4969104"/>
                <a:gd name="connsiteY4" fmla="*/ 0 h 4355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104" h="4355716">
                  <a:moveTo>
                    <a:pt x="3963196" y="0"/>
                  </a:moveTo>
                  <a:lnTo>
                    <a:pt x="4969104" y="1881048"/>
                  </a:lnTo>
                  <a:lnTo>
                    <a:pt x="2135514" y="4355716"/>
                  </a:lnTo>
                  <a:lnTo>
                    <a:pt x="0" y="1449043"/>
                  </a:lnTo>
                  <a:lnTo>
                    <a:pt x="3963196" y="0"/>
                  </a:lnTo>
                  <a:close/>
                </a:path>
              </a:pathLst>
            </a:custGeom>
            <a:solidFill>
              <a:srgbClr val="489E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任意多边形 29"/>
            <p:cNvSpPr/>
            <p:nvPr/>
          </p:nvSpPr>
          <p:spPr>
            <a:xfrm>
              <a:off x="0" y="2280558"/>
              <a:ext cx="524328" cy="896256"/>
            </a:xfrm>
            <a:custGeom>
              <a:avLst/>
              <a:gdLst>
                <a:gd name="connsiteX0" fmla="*/ 0 w 524328"/>
                <a:gd name="connsiteY0" fmla="*/ 0 h 896256"/>
                <a:gd name="connsiteX1" fmla="*/ 524328 w 524328"/>
                <a:gd name="connsiteY1" fmla="*/ 724806 h 896256"/>
                <a:gd name="connsiteX2" fmla="*/ 9978 w 524328"/>
                <a:gd name="connsiteY2" fmla="*/ 896256 h 896256"/>
                <a:gd name="connsiteX3" fmla="*/ 0 w 524328"/>
                <a:gd name="connsiteY3" fmla="*/ 896256 h 896256"/>
              </a:gdLst>
              <a:ahLst/>
              <a:cxnLst>
                <a:cxn ang="0">
                  <a:pos x="connsiteX0" y="connsiteY0"/>
                </a:cxn>
                <a:cxn ang="0">
                  <a:pos x="connsiteX1" y="connsiteY1"/>
                </a:cxn>
                <a:cxn ang="0">
                  <a:pos x="connsiteX2" y="connsiteY2"/>
                </a:cxn>
                <a:cxn ang="0">
                  <a:pos x="connsiteX3" y="connsiteY3"/>
                </a:cxn>
              </a:cxnLst>
              <a:rect l="l" t="t" r="r" b="b"/>
              <a:pathLst>
                <a:path w="524328" h="896256">
                  <a:moveTo>
                    <a:pt x="0" y="0"/>
                  </a:moveTo>
                  <a:lnTo>
                    <a:pt x="524328" y="724806"/>
                  </a:lnTo>
                  <a:lnTo>
                    <a:pt x="9978" y="896256"/>
                  </a:lnTo>
                  <a:lnTo>
                    <a:pt x="0" y="896256"/>
                  </a:lnTo>
                  <a:close/>
                </a:path>
              </a:pathLst>
            </a:custGeom>
            <a:solidFill>
              <a:srgbClr val="3291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62" name="直接连接符 61"/>
          <p:cNvCxnSpPr/>
          <p:nvPr/>
        </p:nvCxnSpPr>
        <p:spPr>
          <a:xfrm>
            <a:off x="7823259" y="3230639"/>
            <a:ext cx="3253533" cy="0"/>
          </a:xfrm>
          <a:prstGeom prst="line">
            <a:avLst/>
          </a:prstGeom>
          <a:ln>
            <a:solidFill>
              <a:srgbClr val="4E5255"/>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983660" y="3369238"/>
            <a:ext cx="3211830" cy="583565"/>
          </a:xfrm>
          <a:prstGeom prst="rect">
            <a:avLst/>
          </a:prstGeom>
          <a:noFill/>
        </p:spPr>
        <p:txBody>
          <a:bodyPr wrap="square" rtlCol="0">
            <a:spAutoFit/>
          </a:bodyPr>
          <a:lstStyle/>
          <a:p>
            <a:pPr algn="ctr"/>
            <a:r>
              <a:rPr lang="en-US" altLang="zh-CN" sz="3200"/>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Effect transition="in" filter="wipe(righ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19963" y="3187116"/>
            <a:ext cx="166276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lang="en-US" altLang="zh-CN" sz="2800" b="1" dirty="0">
                <a:solidFill>
                  <a:schemeClr val="tx1">
                    <a:lumMod val="65000"/>
                    <a:lumOff val="35000"/>
                  </a:schemeClr>
                </a:solidFill>
                <a:latin typeface="Microsoft YaHei" panose="020B0503020204020204" pitchFamily="34" charset="-122"/>
                <a:ea typeface="Microsoft YaHei" panose="020B0503020204020204" pitchFamily="34" charset="-122"/>
              </a:rPr>
              <a:t>Contents</a:t>
            </a:r>
            <a:endParaRPr kumimoji="0" lang="zh-CN" altLang="en-US" sz="28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18" name="Rectangle 32"/>
          <p:cNvSpPr>
            <a:spLocks noChangeArrowheads="1"/>
          </p:cNvSpPr>
          <p:nvPr/>
        </p:nvSpPr>
        <p:spPr bwMode="auto">
          <a:xfrm>
            <a:off x="2885367" y="3689505"/>
            <a:ext cx="159767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a:ln>
                  <a:noFill/>
                </a:ln>
                <a:solidFill>
                  <a:schemeClr val="tx1">
                    <a:lumMod val="65000"/>
                    <a:lumOff val="35000"/>
                  </a:schemeClr>
                </a:solidFill>
                <a:effectLst/>
                <a:latin typeface="Impact" panose="020B0806030902050204" pitchFamily="34" charset="0"/>
                <a:ea typeface="SimSun" panose="02010600030101010101" pitchFamily="2" charset="-122"/>
              </a:rPr>
              <a:t>CONTENTS</a:t>
            </a:r>
            <a:endParaRPr kumimoji="0" lang="zh-CN" altLang="zh-CN" sz="1000" b="0" i="0" u="none" strike="noStrike" cap="none" normalizeH="0" baseline="0" dirty="0">
              <a:ln>
                <a:noFill/>
              </a:ln>
              <a:solidFill>
                <a:schemeClr val="tx1">
                  <a:lumMod val="65000"/>
                  <a:lumOff val="35000"/>
                </a:schemeClr>
              </a:solidFill>
              <a:effectLst/>
              <a:ea typeface="SimSun" panose="02010600030101010101" pitchFamily="2" charset="-122"/>
            </a:endParaRP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5" name="Rectangle 39"/>
          <p:cNvSpPr>
            <a:spLocks noChangeArrowheads="1"/>
          </p:cNvSpPr>
          <p:nvPr/>
        </p:nvSpPr>
        <p:spPr bwMode="auto">
          <a:xfrm>
            <a:off x="6358838" y="2517502"/>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A Description of the Project</a:t>
            </a:r>
          </a:p>
        </p:txBody>
      </p:sp>
      <p:sp>
        <p:nvSpPr>
          <p:cNvPr id="6" name="TextBox 9"/>
          <p:cNvSpPr txBox="1"/>
          <p:nvPr/>
        </p:nvSpPr>
        <p:spPr>
          <a:xfrm>
            <a:off x="5662856" y="2429912"/>
            <a:ext cx="60452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02</a:t>
            </a:r>
          </a:p>
        </p:txBody>
      </p:sp>
      <p:cxnSp>
        <p:nvCxnSpPr>
          <p:cNvPr id="7" name="直接连接符 21"/>
          <p:cNvCxnSpPr/>
          <p:nvPr/>
        </p:nvCxnSpPr>
        <p:spPr>
          <a:xfrm>
            <a:off x="6242685" y="252285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Rectangle 39"/>
          <p:cNvSpPr>
            <a:spLocks noChangeArrowheads="1"/>
          </p:cNvSpPr>
          <p:nvPr/>
        </p:nvSpPr>
        <p:spPr bwMode="auto">
          <a:xfrm>
            <a:off x="6450278" y="3693451"/>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Existing System and Proposed System</a:t>
            </a:r>
          </a:p>
        </p:txBody>
      </p:sp>
      <p:sp>
        <p:nvSpPr>
          <p:cNvPr id="63" name="TextBox 9"/>
          <p:cNvSpPr txBox="1"/>
          <p:nvPr/>
        </p:nvSpPr>
        <p:spPr>
          <a:xfrm>
            <a:off x="5651426" y="3019827"/>
            <a:ext cx="615950"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03</a:t>
            </a:r>
          </a:p>
        </p:txBody>
      </p:sp>
      <p:cxnSp>
        <p:nvCxnSpPr>
          <p:cNvPr id="64" name="直接连接符 21"/>
          <p:cNvCxnSpPr/>
          <p:nvPr/>
        </p:nvCxnSpPr>
        <p:spPr>
          <a:xfrm>
            <a:off x="6261735" y="310832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Rectangle 39"/>
          <p:cNvSpPr>
            <a:spLocks noChangeArrowheads="1"/>
          </p:cNvSpPr>
          <p:nvPr/>
        </p:nvSpPr>
        <p:spPr bwMode="auto">
          <a:xfrm>
            <a:off x="6358838" y="4378870"/>
            <a:ext cx="22322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 System Design</a:t>
            </a:r>
          </a:p>
        </p:txBody>
      </p:sp>
      <p:sp>
        <p:nvSpPr>
          <p:cNvPr id="66" name="TextBox 9"/>
          <p:cNvSpPr txBox="1"/>
          <p:nvPr/>
        </p:nvSpPr>
        <p:spPr>
          <a:xfrm>
            <a:off x="5665714" y="3605932"/>
            <a:ext cx="60388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04</a:t>
            </a:r>
          </a:p>
        </p:txBody>
      </p:sp>
      <p:cxnSp>
        <p:nvCxnSpPr>
          <p:cNvPr id="67" name="直接连接符 21"/>
          <p:cNvCxnSpPr/>
          <p:nvPr/>
        </p:nvCxnSpPr>
        <p:spPr>
          <a:xfrm>
            <a:off x="6269990" y="369443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9" name="TextBox 9"/>
          <p:cNvSpPr txBox="1"/>
          <p:nvPr/>
        </p:nvSpPr>
        <p:spPr>
          <a:xfrm>
            <a:off x="5644916" y="4199022"/>
            <a:ext cx="623890" cy="58477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05</a:t>
            </a:r>
          </a:p>
        </p:txBody>
      </p:sp>
      <p:cxnSp>
        <p:nvCxnSpPr>
          <p:cNvPr id="70" name="直接连接符 21"/>
          <p:cNvCxnSpPr/>
          <p:nvPr/>
        </p:nvCxnSpPr>
        <p:spPr>
          <a:xfrm>
            <a:off x="6259195" y="4287520"/>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8" name="Rectangle 39"/>
          <p:cNvSpPr>
            <a:spLocks noChangeArrowheads="1"/>
          </p:cNvSpPr>
          <p:nvPr/>
        </p:nvSpPr>
        <p:spPr bwMode="auto">
          <a:xfrm>
            <a:off x="6450278" y="3192915"/>
            <a:ext cx="223224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Objectives of design</a:t>
            </a:r>
          </a:p>
          <a:p>
            <a:pPr>
              <a:buFont typeface="Arial" panose="020B0604020202020204" pitchFamily="34" charset="0"/>
              <a:buNone/>
            </a:pP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1" name="Rectangle 39"/>
          <p:cNvSpPr>
            <a:spLocks noChangeArrowheads="1"/>
          </p:cNvSpPr>
          <p:nvPr/>
        </p:nvSpPr>
        <p:spPr bwMode="auto">
          <a:xfrm>
            <a:off x="6361378" y="1968862"/>
            <a:ext cx="2232248"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82" name="TextBox 9"/>
          <p:cNvSpPr txBox="1"/>
          <p:nvPr/>
        </p:nvSpPr>
        <p:spPr>
          <a:xfrm>
            <a:off x="5689844" y="1840632"/>
            <a:ext cx="555625" cy="583565"/>
          </a:xfrm>
          <a:prstGeom prst="rect">
            <a:avLst/>
          </a:prstGeom>
          <a:noFill/>
        </p:spPr>
        <p:txBody>
          <a:bodyPr wrap="none" rtlCol="0">
            <a:spAutoFit/>
          </a:bodyPr>
          <a:lstStyle/>
          <a:p>
            <a:pPr algn="ctr"/>
            <a:r>
              <a:rPr lang="en-US" altLang="zh-CN" sz="3200" dirty="0">
                <a:solidFill>
                  <a:schemeClr val="tx1">
                    <a:lumMod val="65000"/>
                    <a:lumOff val="35000"/>
                  </a:schemeClr>
                </a:solidFill>
                <a:latin typeface="Impact" panose="020B0806030902050204" pitchFamily="34" charset="0"/>
              </a:rPr>
              <a:t>01</a:t>
            </a:r>
          </a:p>
        </p:txBody>
      </p:sp>
      <p:cxnSp>
        <p:nvCxnSpPr>
          <p:cNvPr id="83" name="直接连接符 21"/>
          <p:cNvCxnSpPr/>
          <p:nvPr/>
        </p:nvCxnSpPr>
        <p:spPr>
          <a:xfrm>
            <a:off x="6245225" y="1933575"/>
            <a:ext cx="12065" cy="39814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41" presetClass="entr" presetSubtype="0" fill="hold" grpId="0" nodeType="withEffect">
                                      <p:stCondLst>
                                        <p:cond delay="500"/>
                                      </p:stCondLst>
                                      <p:iterate type="lt">
                                        <p:tmPct val="10000"/>
                                      </p:iterate>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8"/>
                                            </p:tgtEl>
                                            <p:attrNameLst>
                                              <p:attrName>ppt_y</p:attrName>
                                            </p:attrNameLst>
                                          </p:cBhvr>
                                          <p:tavLst>
                                            <p:tav tm="0">
                                              <p:val>
                                                <p:strVal val="#ppt_y"/>
                                              </p:val>
                                            </p:tav>
                                            <p:tav tm="100000">
                                              <p:val>
                                                <p:strVal val="#ppt_y"/>
                                              </p:val>
                                            </p:tav>
                                          </p:tavLst>
                                        </p:anim>
                                        <p:anim calcmode="lin" valueType="num">
                                          <p:cBhvr>
                                            <p:cTn id="16"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268351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topic</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613897" y="2787417"/>
            <a:ext cx="702436"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01</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animBg="1"/>
          <p:bldP spid="20" grpId="0"/>
          <p:bldP spid="21" grpId="0"/>
          <p:bldP spid="21"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9"/>
          <p:cNvSpPr>
            <a:spLocks noChangeArrowheads="1"/>
          </p:cNvSpPr>
          <p:nvPr/>
        </p:nvSpPr>
        <p:spPr bwMode="auto">
          <a:xfrm>
            <a:off x="1425575" y="386715"/>
            <a:ext cx="785431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sym typeface="+mn-ea"/>
              </a:rPr>
              <a:t>Relevance of the project</a:t>
            </a:r>
            <a:endPar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lnSpc>
                <a:spcPct val="120000"/>
              </a:lnSpc>
              <a:buFont typeface="Arial" panose="020B0604020202020204" pitchFamily="34" charset="0"/>
              <a:buNone/>
            </a:pP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54" name="内容占位符 2"/>
          <p:cNvSpPr txBox="1"/>
          <p:nvPr/>
        </p:nvSpPr>
        <p:spPr>
          <a:xfrm>
            <a:off x="758437" y="1051648"/>
            <a:ext cx="2709515" cy="6700432"/>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30000"/>
              </a:lnSpc>
              <a:spcBef>
                <a:spcPts val="0"/>
              </a:spcBef>
              <a:spcAft>
                <a:spcPts val="800"/>
              </a:spcAft>
              <a:buNone/>
            </a:pPr>
            <a:r>
              <a:rPr lang="en-US" sz="1400" dirty="0">
                <a:solidFill>
                  <a:schemeClr val="tx1"/>
                </a:solidFill>
              </a:rPr>
              <a:t>Supply chains are evolving into automated and highly complex networks and are becoming an important source of potential benefits in the modern world. At the same time, consumers are now more interested in food </a:t>
            </a:r>
            <a:r>
              <a:rPr lang="en-US" sz="1400" dirty="0" err="1">
                <a:solidFill>
                  <a:schemeClr val="tx1"/>
                </a:solidFill>
              </a:rPr>
              <a:t>productquality</a:t>
            </a:r>
            <a:r>
              <a:rPr lang="en-US" sz="1400" dirty="0">
                <a:solidFill>
                  <a:schemeClr val="tx1"/>
                </a:solidFill>
              </a:rPr>
              <a:t>. However, it is challenging to track the provenance of data and maintain its traceability throughout the supply chain network. The traditional </a:t>
            </a:r>
            <a:r>
              <a:rPr lang="en-US" sz="1600" dirty="0">
                <a:solidFill>
                  <a:schemeClr val="tx1"/>
                </a:solidFill>
              </a:rPr>
              <a:t>supply chains are centralized and they depend on a third party for trading</a:t>
            </a:r>
            <a:endParaRPr lang="zh-CN" altLang="en-US" sz="1600" dirty="0">
              <a:solidFill>
                <a:schemeClr val="tx1"/>
              </a:solidFill>
            </a:endParaRPr>
          </a:p>
        </p:txBody>
      </p:sp>
      <p:sp>
        <p:nvSpPr>
          <p:cNvPr id="55" name="内容占位符 2"/>
          <p:cNvSpPr txBox="1"/>
          <p:nvPr/>
        </p:nvSpPr>
        <p:spPr>
          <a:xfrm>
            <a:off x="8724050" y="1133420"/>
            <a:ext cx="2646377" cy="1888904"/>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30000"/>
              </a:lnSpc>
              <a:spcBef>
                <a:spcPts val="0"/>
              </a:spcBef>
              <a:spcAft>
                <a:spcPts val="800"/>
              </a:spcAft>
              <a:buNone/>
            </a:pPr>
            <a:endParaRPr lang="zh-CN" altLang="en-US" dirty="0">
              <a:solidFill>
                <a:schemeClr val="tx1"/>
              </a:solidFill>
            </a:endParaRPr>
          </a:p>
        </p:txBody>
      </p:sp>
      <p:sp>
        <p:nvSpPr>
          <p:cNvPr id="56" name="内容占位符 2"/>
          <p:cNvSpPr txBox="1"/>
          <p:nvPr/>
        </p:nvSpPr>
        <p:spPr>
          <a:xfrm>
            <a:off x="729652" y="4203911"/>
            <a:ext cx="2722954" cy="1173308"/>
          </a:xfrm>
          <a:prstGeom prst="rect">
            <a:avLst/>
          </a:prstGeom>
        </p:spPr>
        <p:txBody>
          <a:bodyPr vert="horz" lIns="121904" tIns="60952" rIns="121904" bIns="60952" rtlCol="0" anchor="t"/>
          <a:lstStyle>
            <a:lvl1pPr marL="177800" indent="-177800" algn="l" defTabSz="685800" rtl="0" eaLnBrk="1" latinLnBrk="0" hangingPunct="1">
              <a:lnSpc>
                <a:spcPct val="90000"/>
              </a:lnSpc>
              <a:spcBef>
                <a:spcPts val="750"/>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1pPr>
            <a:lvl2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2pPr>
            <a:lvl3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3pPr>
            <a:lvl4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4pPr>
            <a:lvl5pPr marL="177800" indent="-177800" algn="l" defTabSz="685800" rtl="0" eaLnBrk="1" latinLnBrk="0" hangingPunct="1">
              <a:lnSpc>
                <a:spcPct val="90000"/>
              </a:lnSpc>
              <a:spcBef>
                <a:spcPts val="375"/>
              </a:spcBef>
              <a:buFont typeface="Arial" panose="020B0604020202020204" pitchFamily="34" charset="0"/>
              <a:buChar char="•"/>
              <a:defRPr sz="1200" kern="1200">
                <a:solidFill>
                  <a:schemeClr val="bg1">
                    <a:lumMod val="65000"/>
                  </a:schemeClr>
                </a:solidFill>
                <a:latin typeface="Microsoft YaHei" panose="020B0503020204020204" pitchFamily="34" charset="-122"/>
                <a:ea typeface="Microsoft YaHei"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spcAft>
                <a:spcPts val="800"/>
              </a:spcAft>
              <a:buNone/>
            </a:pPr>
            <a:endParaRPr lang="en-US" altLang="zh-CN" dirty="0">
              <a:solidFill>
                <a:schemeClr val="tx1"/>
              </a:solidFill>
            </a:endParaRPr>
          </a:p>
        </p:txBody>
      </p:sp>
      <p:grpSp>
        <p:nvGrpSpPr>
          <p:cNvPr id="58" name="组合 57"/>
          <p:cNvGrpSpPr/>
          <p:nvPr/>
        </p:nvGrpSpPr>
        <p:grpSpPr>
          <a:xfrm>
            <a:off x="6248696" y="2571823"/>
            <a:ext cx="1698332" cy="1698332"/>
            <a:chOff x="4667326" y="2215540"/>
            <a:chExt cx="1273915" cy="1273915"/>
          </a:xfrm>
          <a:solidFill>
            <a:schemeClr val="bg1"/>
          </a:solidFill>
        </p:grpSpPr>
        <p:sp>
          <p:nvSpPr>
            <p:cNvPr id="59" name="Freeform 6"/>
            <p:cNvSpPr/>
            <p:nvPr/>
          </p:nvSpPr>
          <p:spPr bwMode="auto">
            <a:xfrm rot="8100000">
              <a:off x="4667326" y="2215540"/>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0" name="组合 59"/>
            <p:cNvGrpSpPr/>
            <p:nvPr/>
          </p:nvGrpSpPr>
          <p:grpSpPr>
            <a:xfrm>
              <a:off x="5164400" y="2669303"/>
              <a:ext cx="279766" cy="293454"/>
              <a:chOff x="2847975" y="6135688"/>
              <a:chExt cx="811213" cy="850900"/>
            </a:xfrm>
            <a:grpFill/>
          </p:grpSpPr>
          <p:sp>
            <p:nvSpPr>
              <p:cNvPr id="6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64" name="组合 63"/>
          <p:cNvGrpSpPr/>
          <p:nvPr/>
        </p:nvGrpSpPr>
        <p:grpSpPr>
          <a:xfrm>
            <a:off x="5272447" y="3545368"/>
            <a:ext cx="1698332" cy="1698332"/>
            <a:chOff x="3935044" y="2945794"/>
            <a:chExt cx="1273915" cy="1273915"/>
          </a:xfrm>
          <a:solidFill>
            <a:srgbClr val="3B3838"/>
          </a:solidFill>
        </p:grpSpPr>
        <p:sp>
          <p:nvSpPr>
            <p:cNvPr id="65" name="Freeform 6"/>
            <p:cNvSpPr/>
            <p:nvPr/>
          </p:nvSpPr>
          <p:spPr bwMode="auto">
            <a:xfrm rot="8100000">
              <a:off x="3935044" y="2945794"/>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grp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66" name="组合 65"/>
            <p:cNvGrpSpPr/>
            <p:nvPr/>
          </p:nvGrpSpPr>
          <p:grpSpPr>
            <a:xfrm>
              <a:off x="4470441" y="3399268"/>
              <a:ext cx="203120" cy="293454"/>
              <a:chOff x="6689725" y="4826000"/>
              <a:chExt cx="588963" cy="850901"/>
            </a:xfrm>
            <a:grpFill/>
          </p:grpSpPr>
          <p:sp>
            <p:nvSpPr>
              <p:cNvPr id="67"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8"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69"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0" name="组合 69"/>
          <p:cNvGrpSpPr/>
          <p:nvPr/>
        </p:nvGrpSpPr>
        <p:grpSpPr>
          <a:xfrm>
            <a:off x="8055812" y="4394534"/>
            <a:ext cx="672725" cy="672725"/>
            <a:chOff x="5533156" y="2710411"/>
            <a:chExt cx="303402" cy="303402"/>
          </a:xfrm>
          <a:solidFill>
            <a:schemeClr val="bg1"/>
          </a:solidFill>
        </p:grpSpPr>
        <p:sp>
          <p:nvSpPr>
            <p:cNvPr id="71" name="椭圆 70"/>
            <p:cNvSpPr/>
            <p:nvPr/>
          </p:nvSpPr>
          <p:spPr>
            <a:xfrm>
              <a:off x="5533156"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2" name="组合 71"/>
            <p:cNvGrpSpPr/>
            <p:nvPr/>
          </p:nvGrpSpPr>
          <p:grpSpPr>
            <a:xfrm>
              <a:off x="5632494" y="2786461"/>
              <a:ext cx="104727" cy="151304"/>
              <a:chOff x="6689725" y="4826000"/>
              <a:chExt cx="588963" cy="850901"/>
            </a:xfrm>
            <a:grpFill/>
          </p:grpSpPr>
          <p:sp>
            <p:nvSpPr>
              <p:cNvPr id="73" name="Freeform 5"/>
              <p:cNvSpPr/>
              <p:nvPr/>
            </p:nvSpPr>
            <p:spPr bwMode="auto">
              <a:xfrm>
                <a:off x="6689725" y="4826000"/>
                <a:ext cx="588963" cy="706438"/>
              </a:xfrm>
              <a:custGeom>
                <a:avLst/>
                <a:gdLst>
                  <a:gd name="T0" fmla="*/ 101 w 371"/>
                  <a:gd name="T1" fmla="*/ 410 h 445"/>
                  <a:gd name="T2" fmla="*/ 101 w 371"/>
                  <a:gd name="T3" fmla="*/ 351 h 445"/>
                  <a:gd name="T4" fmla="*/ 80 w 371"/>
                  <a:gd name="T5" fmla="*/ 338 h 445"/>
                  <a:gd name="T6" fmla="*/ 60 w 371"/>
                  <a:gd name="T7" fmla="*/ 322 h 445"/>
                  <a:gd name="T8" fmla="*/ 43 w 371"/>
                  <a:gd name="T9" fmla="*/ 304 h 445"/>
                  <a:gd name="T10" fmla="*/ 28 w 371"/>
                  <a:gd name="T11" fmla="*/ 284 h 445"/>
                  <a:gd name="T12" fmla="*/ 16 w 371"/>
                  <a:gd name="T13" fmla="*/ 262 h 445"/>
                  <a:gd name="T14" fmla="*/ 7 w 371"/>
                  <a:gd name="T15" fmla="*/ 238 h 445"/>
                  <a:gd name="T16" fmla="*/ 2 w 371"/>
                  <a:gd name="T17" fmla="*/ 212 h 445"/>
                  <a:gd name="T18" fmla="*/ 0 w 371"/>
                  <a:gd name="T19" fmla="*/ 185 h 445"/>
                  <a:gd name="T20" fmla="*/ 1 w 371"/>
                  <a:gd name="T21" fmla="*/ 166 h 445"/>
                  <a:gd name="T22" fmla="*/ 8 w 371"/>
                  <a:gd name="T23" fmla="*/ 130 h 445"/>
                  <a:gd name="T24" fmla="*/ 22 w 371"/>
                  <a:gd name="T25" fmla="*/ 97 h 445"/>
                  <a:gd name="T26" fmla="*/ 42 w 371"/>
                  <a:gd name="T27" fmla="*/ 67 h 445"/>
                  <a:gd name="T28" fmla="*/ 67 w 371"/>
                  <a:gd name="T29" fmla="*/ 42 h 445"/>
                  <a:gd name="T30" fmla="*/ 97 w 371"/>
                  <a:gd name="T31" fmla="*/ 22 h 445"/>
                  <a:gd name="T32" fmla="*/ 130 w 371"/>
                  <a:gd name="T33" fmla="*/ 8 h 445"/>
                  <a:gd name="T34" fmla="*/ 166 w 371"/>
                  <a:gd name="T35" fmla="*/ 1 h 445"/>
                  <a:gd name="T36" fmla="*/ 186 w 371"/>
                  <a:gd name="T37" fmla="*/ 0 h 445"/>
                  <a:gd name="T38" fmla="*/ 224 w 371"/>
                  <a:gd name="T39" fmla="*/ 4 h 445"/>
                  <a:gd name="T40" fmla="*/ 258 w 371"/>
                  <a:gd name="T41" fmla="*/ 14 h 445"/>
                  <a:gd name="T42" fmla="*/ 290 w 371"/>
                  <a:gd name="T43" fmla="*/ 32 h 445"/>
                  <a:gd name="T44" fmla="*/ 317 w 371"/>
                  <a:gd name="T45" fmla="*/ 54 h 445"/>
                  <a:gd name="T46" fmla="*/ 340 w 371"/>
                  <a:gd name="T47" fmla="*/ 82 h 445"/>
                  <a:gd name="T48" fmla="*/ 357 w 371"/>
                  <a:gd name="T49" fmla="*/ 113 h 445"/>
                  <a:gd name="T50" fmla="*/ 368 w 371"/>
                  <a:gd name="T51" fmla="*/ 148 h 445"/>
                  <a:gd name="T52" fmla="*/ 371 w 371"/>
                  <a:gd name="T53" fmla="*/ 185 h 445"/>
                  <a:gd name="T54" fmla="*/ 371 w 371"/>
                  <a:gd name="T55" fmla="*/ 199 h 445"/>
                  <a:gd name="T56" fmla="*/ 367 w 371"/>
                  <a:gd name="T57" fmla="*/ 225 h 445"/>
                  <a:gd name="T58" fmla="*/ 360 w 371"/>
                  <a:gd name="T59" fmla="*/ 250 h 445"/>
                  <a:gd name="T60" fmla="*/ 349 w 371"/>
                  <a:gd name="T61" fmla="*/ 274 h 445"/>
                  <a:gd name="T62" fmla="*/ 336 w 371"/>
                  <a:gd name="T63" fmla="*/ 295 h 445"/>
                  <a:gd name="T64" fmla="*/ 320 w 371"/>
                  <a:gd name="T65" fmla="*/ 314 h 445"/>
                  <a:gd name="T66" fmla="*/ 301 w 371"/>
                  <a:gd name="T67" fmla="*/ 331 h 445"/>
                  <a:gd name="T68" fmla="*/ 280 w 371"/>
                  <a:gd name="T69" fmla="*/ 346 h 445"/>
                  <a:gd name="T70" fmla="*/ 269 w 371"/>
                  <a:gd name="T71" fmla="*/ 39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1" h="445">
                    <a:moveTo>
                      <a:pt x="260" y="445"/>
                    </a:moveTo>
                    <a:lnTo>
                      <a:pt x="101" y="410"/>
                    </a:lnTo>
                    <a:lnTo>
                      <a:pt x="101" y="351"/>
                    </a:lnTo>
                    <a:lnTo>
                      <a:pt x="101" y="351"/>
                    </a:lnTo>
                    <a:lnTo>
                      <a:pt x="90" y="345"/>
                    </a:lnTo>
                    <a:lnTo>
                      <a:pt x="80" y="338"/>
                    </a:lnTo>
                    <a:lnTo>
                      <a:pt x="70" y="331"/>
                    </a:lnTo>
                    <a:lnTo>
                      <a:pt x="60" y="322"/>
                    </a:lnTo>
                    <a:lnTo>
                      <a:pt x="51" y="314"/>
                    </a:lnTo>
                    <a:lnTo>
                      <a:pt x="43" y="304"/>
                    </a:lnTo>
                    <a:lnTo>
                      <a:pt x="35" y="294"/>
                    </a:lnTo>
                    <a:lnTo>
                      <a:pt x="28" y="284"/>
                    </a:lnTo>
                    <a:lnTo>
                      <a:pt x="22" y="273"/>
                    </a:lnTo>
                    <a:lnTo>
                      <a:pt x="16" y="262"/>
                    </a:lnTo>
                    <a:lnTo>
                      <a:pt x="11" y="250"/>
                    </a:lnTo>
                    <a:lnTo>
                      <a:pt x="7" y="238"/>
                    </a:lnTo>
                    <a:lnTo>
                      <a:pt x="4" y="224"/>
                    </a:lnTo>
                    <a:lnTo>
                      <a:pt x="2" y="212"/>
                    </a:lnTo>
                    <a:lnTo>
                      <a:pt x="1" y="198"/>
                    </a:lnTo>
                    <a:lnTo>
                      <a:pt x="0" y="185"/>
                    </a:lnTo>
                    <a:lnTo>
                      <a:pt x="0" y="185"/>
                    </a:lnTo>
                    <a:lnTo>
                      <a:pt x="1" y="166"/>
                    </a:lnTo>
                    <a:lnTo>
                      <a:pt x="4" y="148"/>
                    </a:lnTo>
                    <a:lnTo>
                      <a:pt x="8" y="130"/>
                    </a:lnTo>
                    <a:lnTo>
                      <a:pt x="15" y="113"/>
                    </a:lnTo>
                    <a:lnTo>
                      <a:pt x="22" y="97"/>
                    </a:lnTo>
                    <a:lnTo>
                      <a:pt x="32" y="82"/>
                    </a:lnTo>
                    <a:lnTo>
                      <a:pt x="42" y="67"/>
                    </a:lnTo>
                    <a:lnTo>
                      <a:pt x="54" y="54"/>
                    </a:lnTo>
                    <a:lnTo>
                      <a:pt x="67" y="42"/>
                    </a:lnTo>
                    <a:lnTo>
                      <a:pt x="82" y="32"/>
                    </a:lnTo>
                    <a:lnTo>
                      <a:pt x="97" y="22"/>
                    </a:lnTo>
                    <a:lnTo>
                      <a:pt x="113" y="14"/>
                    </a:lnTo>
                    <a:lnTo>
                      <a:pt x="130" y="8"/>
                    </a:lnTo>
                    <a:lnTo>
                      <a:pt x="148" y="4"/>
                    </a:lnTo>
                    <a:lnTo>
                      <a:pt x="166" y="1"/>
                    </a:lnTo>
                    <a:lnTo>
                      <a:pt x="186" y="0"/>
                    </a:lnTo>
                    <a:lnTo>
                      <a:pt x="186" y="0"/>
                    </a:lnTo>
                    <a:lnTo>
                      <a:pt x="205" y="1"/>
                    </a:lnTo>
                    <a:lnTo>
                      <a:pt x="224" y="4"/>
                    </a:lnTo>
                    <a:lnTo>
                      <a:pt x="241" y="8"/>
                    </a:lnTo>
                    <a:lnTo>
                      <a:pt x="258" y="14"/>
                    </a:lnTo>
                    <a:lnTo>
                      <a:pt x="274" y="22"/>
                    </a:lnTo>
                    <a:lnTo>
                      <a:pt x="290" y="32"/>
                    </a:lnTo>
                    <a:lnTo>
                      <a:pt x="304" y="42"/>
                    </a:lnTo>
                    <a:lnTo>
                      <a:pt x="317" y="54"/>
                    </a:lnTo>
                    <a:lnTo>
                      <a:pt x="329" y="67"/>
                    </a:lnTo>
                    <a:lnTo>
                      <a:pt x="340" y="82"/>
                    </a:lnTo>
                    <a:lnTo>
                      <a:pt x="349" y="97"/>
                    </a:lnTo>
                    <a:lnTo>
                      <a:pt x="357" y="113"/>
                    </a:lnTo>
                    <a:lnTo>
                      <a:pt x="363" y="130"/>
                    </a:lnTo>
                    <a:lnTo>
                      <a:pt x="368" y="148"/>
                    </a:lnTo>
                    <a:lnTo>
                      <a:pt x="370" y="166"/>
                    </a:lnTo>
                    <a:lnTo>
                      <a:pt x="371" y="185"/>
                    </a:lnTo>
                    <a:lnTo>
                      <a:pt x="371" y="185"/>
                    </a:lnTo>
                    <a:lnTo>
                      <a:pt x="371" y="199"/>
                    </a:lnTo>
                    <a:lnTo>
                      <a:pt x="369" y="212"/>
                    </a:lnTo>
                    <a:lnTo>
                      <a:pt x="367" y="225"/>
                    </a:lnTo>
                    <a:lnTo>
                      <a:pt x="364" y="238"/>
                    </a:lnTo>
                    <a:lnTo>
                      <a:pt x="360" y="250"/>
                    </a:lnTo>
                    <a:lnTo>
                      <a:pt x="355" y="262"/>
                    </a:lnTo>
                    <a:lnTo>
                      <a:pt x="349" y="274"/>
                    </a:lnTo>
                    <a:lnTo>
                      <a:pt x="343" y="285"/>
                    </a:lnTo>
                    <a:lnTo>
                      <a:pt x="336" y="295"/>
                    </a:lnTo>
                    <a:lnTo>
                      <a:pt x="328" y="305"/>
                    </a:lnTo>
                    <a:lnTo>
                      <a:pt x="320" y="314"/>
                    </a:lnTo>
                    <a:lnTo>
                      <a:pt x="311" y="323"/>
                    </a:lnTo>
                    <a:lnTo>
                      <a:pt x="301" y="331"/>
                    </a:lnTo>
                    <a:lnTo>
                      <a:pt x="291" y="339"/>
                    </a:lnTo>
                    <a:lnTo>
                      <a:pt x="280" y="346"/>
                    </a:lnTo>
                    <a:lnTo>
                      <a:pt x="269" y="352"/>
                    </a:lnTo>
                    <a:lnTo>
                      <a:pt x="269" y="394"/>
                    </a:lnTo>
                    <a:lnTo>
                      <a:pt x="176" y="37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4" name="Line 6"/>
              <p:cNvSpPr>
                <a:spLocks noChangeShapeType="1"/>
              </p:cNvSpPr>
              <p:nvPr/>
            </p:nvSpPr>
            <p:spPr bwMode="auto">
              <a:xfrm flipH="1" flipV="1">
                <a:off x="6850063" y="5551488"/>
                <a:ext cx="252413" cy="55563"/>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75" name="Line 7"/>
              <p:cNvSpPr>
                <a:spLocks noChangeShapeType="1"/>
              </p:cNvSpPr>
              <p:nvPr/>
            </p:nvSpPr>
            <p:spPr bwMode="auto">
              <a:xfrm flipH="1" flipV="1">
                <a:off x="6870700" y="5630863"/>
                <a:ext cx="211138" cy="46038"/>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76" name="组合 75"/>
          <p:cNvGrpSpPr/>
          <p:nvPr/>
        </p:nvGrpSpPr>
        <p:grpSpPr>
          <a:xfrm>
            <a:off x="3469914" y="1299799"/>
            <a:ext cx="672725" cy="672725"/>
            <a:chOff x="2616863" y="1351983"/>
            <a:chExt cx="303402" cy="303402"/>
          </a:xfrm>
          <a:solidFill>
            <a:schemeClr val="bg1"/>
          </a:solidFill>
        </p:grpSpPr>
        <p:sp>
          <p:nvSpPr>
            <p:cNvPr id="77" name="椭圆 76"/>
            <p:cNvSpPr/>
            <p:nvPr/>
          </p:nvSpPr>
          <p:spPr>
            <a:xfrm>
              <a:off x="261686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78" name="组合 77"/>
            <p:cNvGrpSpPr/>
            <p:nvPr/>
          </p:nvGrpSpPr>
          <p:grpSpPr>
            <a:xfrm>
              <a:off x="2692771" y="1428033"/>
              <a:ext cx="151586" cy="151304"/>
              <a:chOff x="4064000" y="6135688"/>
              <a:chExt cx="852488" cy="850900"/>
            </a:xfrm>
            <a:grpFill/>
          </p:grpSpPr>
          <p:sp>
            <p:nvSpPr>
              <p:cNvPr id="79"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0"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1"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2"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3"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4"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5"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6"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7"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8"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89"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0" name="组合 89"/>
          <p:cNvGrpSpPr/>
          <p:nvPr/>
        </p:nvGrpSpPr>
        <p:grpSpPr>
          <a:xfrm>
            <a:off x="3471023" y="4286459"/>
            <a:ext cx="672725" cy="672725"/>
            <a:chOff x="6231683" y="1351983"/>
            <a:chExt cx="303402" cy="303402"/>
          </a:xfrm>
          <a:solidFill>
            <a:schemeClr val="bg1"/>
          </a:solidFill>
        </p:grpSpPr>
        <p:sp>
          <p:nvSpPr>
            <p:cNvPr id="91" name="椭圆 90"/>
            <p:cNvSpPr/>
            <p:nvPr/>
          </p:nvSpPr>
          <p:spPr>
            <a:xfrm>
              <a:off x="6231683" y="1351983"/>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92" name="组合 91"/>
            <p:cNvGrpSpPr/>
            <p:nvPr/>
          </p:nvGrpSpPr>
          <p:grpSpPr>
            <a:xfrm>
              <a:off x="6306462" y="1428033"/>
              <a:ext cx="153845" cy="151304"/>
              <a:chOff x="5294313" y="6135688"/>
              <a:chExt cx="865188" cy="850900"/>
            </a:xfrm>
            <a:grpFill/>
          </p:grpSpPr>
          <p:sp>
            <p:nvSpPr>
              <p:cNvPr id="93"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4"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5" name="Line 30"/>
              <p:cNvSpPr>
                <a:spLocks noChangeShapeType="1"/>
              </p:cNvSpPr>
              <p:nvPr/>
            </p:nvSpPr>
            <p:spPr bwMode="auto">
              <a:xfrm>
                <a:off x="5495925" y="6135688"/>
                <a:ext cx="463550" cy="0"/>
              </a:xfrm>
              <a:prstGeom prst="line">
                <a:avLst/>
              </a:prstGeom>
              <a:grpFill/>
              <a:ln w="6350">
                <a:solidFill>
                  <a:schemeClr val="bg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6"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97"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98" name="组合 97"/>
          <p:cNvGrpSpPr/>
          <p:nvPr/>
        </p:nvGrpSpPr>
        <p:grpSpPr>
          <a:xfrm>
            <a:off x="8055812" y="1304779"/>
            <a:ext cx="672725" cy="672725"/>
            <a:chOff x="3302457" y="2710411"/>
            <a:chExt cx="303402" cy="303402"/>
          </a:xfrm>
          <a:solidFill>
            <a:schemeClr val="bg1"/>
          </a:solidFill>
        </p:grpSpPr>
        <p:sp>
          <p:nvSpPr>
            <p:cNvPr id="99" name="椭圆 98"/>
            <p:cNvSpPr/>
            <p:nvPr/>
          </p:nvSpPr>
          <p:spPr>
            <a:xfrm>
              <a:off x="3302457" y="2710411"/>
              <a:ext cx="303402" cy="303402"/>
            </a:xfrm>
            <a:prstGeom prst="ellipse">
              <a:avLst/>
            </a:prstGeom>
            <a:solidFill>
              <a:srgbClr val="3B38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endParaRPr lang="zh-CN" altLang="en-US">
                <a:solidFill>
                  <a:srgbClr val="3B3838"/>
                </a:solidFill>
              </a:endParaRPr>
            </a:p>
          </p:txBody>
        </p:sp>
        <p:grpSp>
          <p:nvGrpSpPr>
            <p:cNvPr id="100" name="组合 99"/>
            <p:cNvGrpSpPr/>
            <p:nvPr/>
          </p:nvGrpSpPr>
          <p:grpSpPr>
            <a:xfrm>
              <a:off x="3382034" y="2786461"/>
              <a:ext cx="144246" cy="151304"/>
              <a:chOff x="2847975" y="6135688"/>
              <a:chExt cx="811213" cy="850900"/>
            </a:xfrm>
            <a:grpFill/>
          </p:grpSpPr>
          <p:sp>
            <p:nvSpPr>
              <p:cNvPr id="101" name="Freeform 8"/>
              <p:cNvSpPr/>
              <p:nvPr/>
            </p:nvSpPr>
            <p:spPr bwMode="auto">
              <a:xfrm>
                <a:off x="2847975" y="6135688"/>
                <a:ext cx="811213" cy="463550"/>
              </a:xfrm>
              <a:custGeom>
                <a:avLst/>
                <a:gdLst>
                  <a:gd name="T0" fmla="*/ 245 w 511"/>
                  <a:gd name="T1" fmla="*/ 2 h 292"/>
                  <a:gd name="T2" fmla="*/ 10 w 511"/>
                  <a:gd name="T3" fmla="*/ 129 h 292"/>
                  <a:gd name="T4" fmla="*/ 10 w 511"/>
                  <a:gd name="T5" fmla="*/ 129 h 292"/>
                  <a:gd name="T6" fmla="*/ 6 w 511"/>
                  <a:gd name="T7" fmla="*/ 132 h 292"/>
                  <a:gd name="T8" fmla="*/ 2 w 511"/>
                  <a:gd name="T9" fmla="*/ 136 h 292"/>
                  <a:gd name="T10" fmla="*/ 0 w 511"/>
                  <a:gd name="T11" fmla="*/ 141 h 292"/>
                  <a:gd name="T12" fmla="*/ 0 w 511"/>
                  <a:gd name="T13" fmla="*/ 146 h 292"/>
                  <a:gd name="T14" fmla="*/ 0 w 511"/>
                  <a:gd name="T15" fmla="*/ 151 h 292"/>
                  <a:gd name="T16" fmla="*/ 2 w 511"/>
                  <a:gd name="T17" fmla="*/ 155 h 292"/>
                  <a:gd name="T18" fmla="*/ 6 w 511"/>
                  <a:gd name="T19" fmla="*/ 159 h 292"/>
                  <a:gd name="T20" fmla="*/ 10 w 511"/>
                  <a:gd name="T21" fmla="*/ 163 h 292"/>
                  <a:gd name="T22" fmla="*/ 245 w 511"/>
                  <a:gd name="T23" fmla="*/ 289 h 292"/>
                  <a:gd name="T24" fmla="*/ 245 w 511"/>
                  <a:gd name="T25" fmla="*/ 289 h 292"/>
                  <a:gd name="T26" fmla="*/ 250 w 511"/>
                  <a:gd name="T27" fmla="*/ 291 h 292"/>
                  <a:gd name="T28" fmla="*/ 256 w 511"/>
                  <a:gd name="T29" fmla="*/ 292 h 292"/>
                  <a:gd name="T30" fmla="*/ 261 w 511"/>
                  <a:gd name="T31" fmla="*/ 291 h 292"/>
                  <a:gd name="T32" fmla="*/ 267 w 511"/>
                  <a:gd name="T33" fmla="*/ 289 h 292"/>
                  <a:gd name="T34" fmla="*/ 500 w 511"/>
                  <a:gd name="T35" fmla="*/ 163 h 292"/>
                  <a:gd name="T36" fmla="*/ 500 w 511"/>
                  <a:gd name="T37" fmla="*/ 163 h 292"/>
                  <a:gd name="T38" fmla="*/ 505 w 511"/>
                  <a:gd name="T39" fmla="*/ 159 h 292"/>
                  <a:gd name="T40" fmla="*/ 508 w 511"/>
                  <a:gd name="T41" fmla="*/ 155 h 292"/>
                  <a:gd name="T42" fmla="*/ 510 w 511"/>
                  <a:gd name="T43" fmla="*/ 151 h 292"/>
                  <a:gd name="T44" fmla="*/ 511 w 511"/>
                  <a:gd name="T45" fmla="*/ 146 h 292"/>
                  <a:gd name="T46" fmla="*/ 510 w 511"/>
                  <a:gd name="T47" fmla="*/ 141 h 292"/>
                  <a:gd name="T48" fmla="*/ 508 w 511"/>
                  <a:gd name="T49" fmla="*/ 136 h 292"/>
                  <a:gd name="T50" fmla="*/ 505 w 511"/>
                  <a:gd name="T51" fmla="*/ 132 h 292"/>
                  <a:gd name="T52" fmla="*/ 500 w 511"/>
                  <a:gd name="T53" fmla="*/ 129 h 292"/>
                  <a:gd name="T54" fmla="*/ 267 w 511"/>
                  <a:gd name="T55" fmla="*/ 2 h 292"/>
                  <a:gd name="T56" fmla="*/ 267 w 511"/>
                  <a:gd name="T57" fmla="*/ 2 h 292"/>
                  <a:gd name="T58" fmla="*/ 261 w 511"/>
                  <a:gd name="T59" fmla="*/ 0 h 292"/>
                  <a:gd name="T60" fmla="*/ 256 w 511"/>
                  <a:gd name="T61" fmla="*/ 0 h 292"/>
                  <a:gd name="T62" fmla="*/ 250 w 511"/>
                  <a:gd name="T63" fmla="*/ 0 h 292"/>
                  <a:gd name="T64" fmla="*/ 245 w 511"/>
                  <a:gd name="T65" fmla="*/ 2 h 292"/>
                  <a:gd name="T66" fmla="*/ 245 w 511"/>
                  <a:gd name="T67" fmla="*/ 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1" h="292">
                    <a:moveTo>
                      <a:pt x="245" y="2"/>
                    </a:moveTo>
                    <a:lnTo>
                      <a:pt x="10" y="129"/>
                    </a:lnTo>
                    <a:lnTo>
                      <a:pt x="10" y="129"/>
                    </a:lnTo>
                    <a:lnTo>
                      <a:pt x="6" y="132"/>
                    </a:lnTo>
                    <a:lnTo>
                      <a:pt x="2" y="136"/>
                    </a:lnTo>
                    <a:lnTo>
                      <a:pt x="0" y="141"/>
                    </a:lnTo>
                    <a:lnTo>
                      <a:pt x="0" y="146"/>
                    </a:lnTo>
                    <a:lnTo>
                      <a:pt x="0" y="151"/>
                    </a:lnTo>
                    <a:lnTo>
                      <a:pt x="2" y="155"/>
                    </a:lnTo>
                    <a:lnTo>
                      <a:pt x="6" y="159"/>
                    </a:lnTo>
                    <a:lnTo>
                      <a:pt x="10" y="163"/>
                    </a:lnTo>
                    <a:lnTo>
                      <a:pt x="245" y="289"/>
                    </a:lnTo>
                    <a:lnTo>
                      <a:pt x="245" y="289"/>
                    </a:lnTo>
                    <a:lnTo>
                      <a:pt x="250" y="291"/>
                    </a:lnTo>
                    <a:lnTo>
                      <a:pt x="256" y="292"/>
                    </a:lnTo>
                    <a:lnTo>
                      <a:pt x="261" y="291"/>
                    </a:lnTo>
                    <a:lnTo>
                      <a:pt x="267" y="289"/>
                    </a:lnTo>
                    <a:lnTo>
                      <a:pt x="500" y="163"/>
                    </a:lnTo>
                    <a:lnTo>
                      <a:pt x="500" y="163"/>
                    </a:lnTo>
                    <a:lnTo>
                      <a:pt x="505" y="159"/>
                    </a:lnTo>
                    <a:lnTo>
                      <a:pt x="508" y="155"/>
                    </a:lnTo>
                    <a:lnTo>
                      <a:pt x="510" y="151"/>
                    </a:lnTo>
                    <a:lnTo>
                      <a:pt x="511" y="146"/>
                    </a:lnTo>
                    <a:lnTo>
                      <a:pt x="510" y="141"/>
                    </a:lnTo>
                    <a:lnTo>
                      <a:pt x="508" y="136"/>
                    </a:lnTo>
                    <a:lnTo>
                      <a:pt x="505" y="132"/>
                    </a:lnTo>
                    <a:lnTo>
                      <a:pt x="500" y="129"/>
                    </a:lnTo>
                    <a:lnTo>
                      <a:pt x="267" y="2"/>
                    </a:lnTo>
                    <a:lnTo>
                      <a:pt x="267" y="2"/>
                    </a:lnTo>
                    <a:lnTo>
                      <a:pt x="261" y="0"/>
                    </a:lnTo>
                    <a:lnTo>
                      <a:pt x="256" y="0"/>
                    </a:lnTo>
                    <a:lnTo>
                      <a:pt x="250" y="0"/>
                    </a:lnTo>
                    <a:lnTo>
                      <a:pt x="245" y="2"/>
                    </a:lnTo>
                    <a:lnTo>
                      <a:pt x="245" y="2"/>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2" name="Freeform 9"/>
              <p:cNvSpPr/>
              <p:nvPr/>
            </p:nvSpPr>
            <p:spPr bwMode="auto">
              <a:xfrm>
                <a:off x="2847975" y="6505575"/>
                <a:ext cx="811213" cy="295275"/>
              </a:xfrm>
              <a:custGeom>
                <a:avLst/>
                <a:gdLst>
                  <a:gd name="T0" fmla="*/ 51 w 511"/>
                  <a:gd name="T1" fmla="*/ 0 h 186"/>
                  <a:gd name="T2" fmla="*/ 10 w 511"/>
                  <a:gd name="T3" fmla="*/ 22 h 186"/>
                  <a:gd name="T4" fmla="*/ 10 w 511"/>
                  <a:gd name="T5" fmla="*/ 22 h 186"/>
                  <a:gd name="T6" fmla="*/ 6 w 511"/>
                  <a:gd name="T7" fmla="*/ 25 h 186"/>
                  <a:gd name="T8" fmla="*/ 2 w 511"/>
                  <a:gd name="T9" fmla="*/ 30 h 186"/>
                  <a:gd name="T10" fmla="*/ 0 w 511"/>
                  <a:gd name="T11" fmla="*/ 34 h 186"/>
                  <a:gd name="T12" fmla="*/ 0 w 511"/>
                  <a:gd name="T13" fmla="*/ 39 h 186"/>
                  <a:gd name="T14" fmla="*/ 0 w 511"/>
                  <a:gd name="T15" fmla="*/ 44 h 186"/>
                  <a:gd name="T16" fmla="*/ 2 w 511"/>
                  <a:gd name="T17" fmla="*/ 49 h 186"/>
                  <a:gd name="T18" fmla="*/ 6 w 511"/>
                  <a:gd name="T19" fmla="*/ 53 h 186"/>
                  <a:gd name="T20" fmla="*/ 10 w 511"/>
                  <a:gd name="T21" fmla="*/ 56 h 186"/>
                  <a:gd name="T22" fmla="*/ 245 w 511"/>
                  <a:gd name="T23" fmla="*/ 183 h 186"/>
                  <a:gd name="T24" fmla="*/ 245 w 511"/>
                  <a:gd name="T25" fmla="*/ 183 h 186"/>
                  <a:gd name="T26" fmla="*/ 250 w 511"/>
                  <a:gd name="T27" fmla="*/ 185 h 186"/>
                  <a:gd name="T28" fmla="*/ 256 w 511"/>
                  <a:gd name="T29" fmla="*/ 186 h 186"/>
                  <a:gd name="T30" fmla="*/ 261 w 511"/>
                  <a:gd name="T31" fmla="*/ 185 h 186"/>
                  <a:gd name="T32" fmla="*/ 267 w 511"/>
                  <a:gd name="T33" fmla="*/ 183 h 186"/>
                  <a:gd name="T34" fmla="*/ 500 w 511"/>
                  <a:gd name="T35" fmla="*/ 56 h 186"/>
                  <a:gd name="T36" fmla="*/ 500 w 511"/>
                  <a:gd name="T37" fmla="*/ 56 h 186"/>
                  <a:gd name="T38" fmla="*/ 505 w 511"/>
                  <a:gd name="T39" fmla="*/ 53 h 186"/>
                  <a:gd name="T40" fmla="*/ 508 w 511"/>
                  <a:gd name="T41" fmla="*/ 49 h 186"/>
                  <a:gd name="T42" fmla="*/ 510 w 511"/>
                  <a:gd name="T43" fmla="*/ 44 h 186"/>
                  <a:gd name="T44" fmla="*/ 511 w 511"/>
                  <a:gd name="T45" fmla="*/ 39 h 186"/>
                  <a:gd name="T46" fmla="*/ 510 w 511"/>
                  <a:gd name="T47" fmla="*/ 34 h 186"/>
                  <a:gd name="T48" fmla="*/ 508 w 511"/>
                  <a:gd name="T49" fmla="*/ 30 h 186"/>
                  <a:gd name="T50" fmla="*/ 505 w 511"/>
                  <a:gd name="T51" fmla="*/ 25 h 186"/>
                  <a:gd name="T52" fmla="*/ 500 w 511"/>
                  <a:gd name="T53" fmla="*/ 22 h 186"/>
                  <a:gd name="T54" fmla="*/ 459 w 511"/>
                  <a:gd name="T5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6">
                    <a:moveTo>
                      <a:pt x="51" y="0"/>
                    </a:moveTo>
                    <a:lnTo>
                      <a:pt x="10" y="22"/>
                    </a:lnTo>
                    <a:lnTo>
                      <a:pt x="10" y="22"/>
                    </a:lnTo>
                    <a:lnTo>
                      <a:pt x="6" y="25"/>
                    </a:lnTo>
                    <a:lnTo>
                      <a:pt x="2" y="30"/>
                    </a:lnTo>
                    <a:lnTo>
                      <a:pt x="0" y="34"/>
                    </a:lnTo>
                    <a:lnTo>
                      <a:pt x="0" y="39"/>
                    </a:lnTo>
                    <a:lnTo>
                      <a:pt x="0" y="44"/>
                    </a:lnTo>
                    <a:lnTo>
                      <a:pt x="2" y="49"/>
                    </a:lnTo>
                    <a:lnTo>
                      <a:pt x="6" y="53"/>
                    </a:lnTo>
                    <a:lnTo>
                      <a:pt x="10" y="56"/>
                    </a:lnTo>
                    <a:lnTo>
                      <a:pt x="245" y="183"/>
                    </a:lnTo>
                    <a:lnTo>
                      <a:pt x="245" y="183"/>
                    </a:lnTo>
                    <a:lnTo>
                      <a:pt x="250" y="185"/>
                    </a:lnTo>
                    <a:lnTo>
                      <a:pt x="256" y="186"/>
                    </a:lnTo>
                    <a:lnTo>
                      <a:pt x="261" y="185"/>
                    </a:lnTo>
                    <a:lnTo>
                      <a:pt x="267" y="183"/>
                    </a:lnTo>
                    <a:lnTo>
                      <a:pt x="500" y="56"/>
                    </a:lnTo>
                    <a:lnTo>
                      <a:pt x="500" y="56"/>
                    </a:lnTo>
                    <a:lnTo>
                      <a:pt x="505" y="53"/>
                    </a:lnTo>
                    <a:lnTo>
                      <a:pt x="508" y="49"/>
                    </a:lnTo>
                    <a:lnTo>
                      <a:pt x="510" y="44"/>
                    </a:lnTo>
                    <a:lnTo>
                      <a:pt x="511" y="39"/>
                    </a:lnTo>
                    <a:lnTo>
                      <a:pt x="510" y="34"/>
                    </a:lnTo>
                    <a:lnTo>
                      <a:pt x="508" y="30"/>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3" name="Freeform 10"/>
              <p:cNvSpPr/>
              <p:nvPr/>
            </p:nvSpPr>
            <p:spPr bwMode="auto">
              <a:xfrm>
                <a:off x="2847975" y="6692900"/>
                <a:ext cx="811213" cy="293688"/>
              </a:xfrm>
              <a:custGeom>
                <a:avLst/>
                <a:gdLst>
                  <a:gd name="T0" fmla="*/ 51 w 511"/>
                  <a:gd name="T1" fmla="*/ 0 h 185"/>
                  <a:gd name="T2" fmla="*/ 10 w 511"/>
                  <a:gd name="T3" fmla="*/ 22 h 185"/>
                  <a:gd name="T4" fmla="*/ 10 w 511"/>
                  <a:gd name="T5" fmla="*/ 22 h 185"/>
                  <a:gd name="T6" fmla="*/ 6 w 511"/>
                  <a:gd name="T7" fmla="*/ 25 h 185"/>
                  <a:gd name="T8" fmla="*/ 2 w 511"/>
                  <a:gd name="T9" fmla="*/ 29 h 185"/>
                  <a:gd name="T10" fmla="*/ 0 w 511"/>
                  <a:gd name="T11" fmla="*/ 34 h 185"/>
                  <a:gd name="T12" fmla="*/ 0 w 511"/>
                  <a:gd name="T13" fmla="*/ 39 h 185"/>
                  <a:gd name="T14" fmla="*/ 0 w 511"/>
                  <a:gd name="T15" fmla="*/ 44 h 185"/>
                  <a:gd name="T16" fmla="*/ 2 w 511"/>
                  <a:gd name="T17" fmla="*/ 48 h 185"/>
                  <a:gd name="T18" fmla="*/ 6 w 511"/>
                  <a:gd name="T19" fmla="*/ 52 h 185"/>
                  <a:gd name="T20" fmla="*/ 10 w 511"/>
                  <a:gd name="T21" fmla="*/ 56 h 185"/>
                  <a:gd name="T22" fmla="*/ 245 w 511"/>
                  <a:gd name="T23" fmla="*/ 182 h 185"/>
                  <a:gd name="T24" fmla="*/ 245 w 511"/>
                  <a:gd name="T25" fmla="*/ 182 h 185"/>
                  <a:gd name="T26" fmla="*/ 250 w 511"/>
                  <a:gd name="T27" fmla="*/ 184 h 185"/>
                  <a:gd name="T28" fmla="*/ 256 w 511"/>
                  <a:gd name="T29" fmla="*/ 185 h 185"/>
                  <a:gd name="T30" fmla="*/ 261 w 511"/>
                  <a:gd name="T31" fmla="*/ 184 h 185"/>
                  <a:gd name="T32" fmla="*/ 267 w 511"/>
                  <a:gd name="T33" fmla="*/ 182 h 185"/>
                  <a:gd name="T34" fmla="*/ 500 w 511"/>
                  <a:gd name="T35" fmla="*/ 56 h 185"/>
                  <a:gd name="T36" fmla="*/ 500 w 511"/>
                  <a:gd name="T37" fmla="*/ 56 h 185"/>
                  <a:gd name="T38" fmla="*/ 505 w 511"/>
                  <a:gd name="T39" fmla="*/ 52 h 185"/>
                  <a:gd name="T40" fmla="*/ 508 w 511"/>
                  <a:gd name="T41" fmla="*/ 48 h 185"/>
                  <a:gd name="T42" fmla="*/ 510 w 511"/>
                  <a:gd name="T43" fmla="*/ 44 h 185"/>
                  <a:gd name="T44" fmla="*/ 511 w 511"/>
                  <a:gd name="T45" fmla="*/ 39 h 185"/>
                  <a:gd name="T46" fmla="*/ 510 w 511"/>
                  <a:gd name="T47" fmla="*/ 34 h 185"/>
                  <a:gd name="T48" fmla="*/ 508 w 511"/>
                  <a:gd name="T49" fmla="*/ 29 h 185"/>
                  <a:gd name="T50" fmla="*/ 505 w 511"/>
                  <a:gd name="T51" fmla="*/ 25 h 185"/>
                  <a:gd name="T52" fmla="*/ 500 w 511"/>
                  <a:gd name="T53" fmla="*/ 22 h 185"/>
                  <a:gd name="T54" fmla="*/ 459 w 511"/>
                  <a:gd name="T5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1" h="185">
                    <a:moveTo>
                      <a:pt x="51" y="0"/>
                    </a:moveTo>
                    <a:lnTo>
                      <a:pt x="10" y="22"/>
                    </a:lnTo>
                    <a:lnTo>
                      <a:pt x="10" y="22"/>
                    </a:lnTo>
                    <a:lnTo>
                      <a:pt x="6" y="25"/>
                    </a:lnTo>
                    <a:lnTo>
                      <a:pt x="2" y="29"/>
                    </a:lnTo>
                    <a:lnTo>
                      <a:pt x="0" y="34"/>
                    </a:lnTo>
                    <a:lnTo>
                      <a:pt x="0" y="39"/>
                    </a:lnTo>
                    <a:lnTo>
                      <a:pt x="0" y="44"/>
                    </a:lnTo>
                    <a:lnTo>
                      <a:pt x="2" y="48"/>
                    </a:lnTo>
                    <a:lnTo>
                      <a:pt x="6" y="52"/>
                    </a:lnTo>
                    <a:lnTo>
                      <a:pt x="10" y="56"/>
                    </a:lnTo>
                    <a:lnTo>
                      <a:pt x="245" y="182"/>
                    </a:lnTo>
                    <a:lnTo>
                      <a:pt x="245" y="182"/>
                    </a:lnTo>
                    <a:lnTo>
                      <a:pt x="250" y="184"/>
                    </a:lnTo>
                    <a:lnTo>
                      <a:pt x="256" y="185"/>
                    </a:lnTo>
                    <a:lnTo>
                      <a:pt x="261" y="184"/>
                    </a:lnTo>
                    <a:lnTo>
                      <a:pt x="267" y="182"/>
                    </a:lnTo>
                    <a:lnTo>
                      <a:pt x="500" y="56"/>
                    </a:lnTo>
                    <a:lnTo>
                      <a:pt x="500" y="56"/>
                    </a:lnTo>
                    <a:lnTo>
                      <a:pt x="505" y="52"/>
                    </a:lnTo>
                    <a:lnTo>
                      <a:pt x="508" y="48"/>
                    </a:lnTo>
                    <a:lnTo>
                      <a:pt x="510" y="44"/>
                    </a:lnTo>
                    <a:lnTo>
                      <a:pt x="511" y="39"/>
                    </a:lnTo>
                    <a:lnTo>
                      <a:pt x="510" y="34"/>
                    </a:lnTo>
                    <a:lnTo>
                      <a:pt x="508" y="29"/>
                    </a:lnTo>
                    <a:lnTo>
                      <a:pt x="505" y="25"/>
                    </a:lnTo>
                    <a:lnTo>
                      <a:pt x="500" y="22"/>
                    </a:lnTo>
                    <a:lnTo>
                      <a:pt x="459"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04" name="组合 103"/>
          <p:cNvGrpSpPr/>
          <p:nvPr/>
        </p:nvGrpSpPr>
        <p:grpSpPr>
          <a:xfrm>
            <a:off x="5272447" y="1592870"/>
            <a:ext cx="1698332" cy="1698332"/>
            <a:chOff x="3935044" y="1481229"/>
            <a:chExt cx="1273915" cy="1273915"/>
          </a:xfrm>
          <a:solidFill>
            <a:schemeClr val="bg1"/>
          </a:solidFill>
        </p:grpSpPr>
        <p:sp>
          <p:nvSpPr>
            <p:cNvPr id="105" name="Freeform 6"/>
            <p:cNvSpPr/>
            <p:nvPr/>
          </p:nvSpPr>
          <p:spPr bwMode="auto">
            <a:xfrm rot="8100000">
              <a:off x="3935044" y="1481229"/>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3B3838"/>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06" name="组合 105"/>
            <p:cNvGrpSpPr/>
            <p:nvPr/>
          </p:nvGrpSpPr>
          <p:grpSpPr>
            <a:xfrm>
              <a:off x="4425000" y="1980933"/>
              <a:ext cx="294002" cy="293454"/>
              <a:chOff x="4064000" y="6135688"/>
              <a:chExt cx="852488" cy="850900"/>
            </a:xfrm>
            <a:grpFill/>
          </p:grpSpPr>
          <p:sp>
            <p:nvSpPr>
              <p:cNvPr id="107" name="Freeform 11"/>
              <p:cNvSpPr/>
              <p:nvPr/>
            </p:nvSpPr>
            <p:spPr bwMode="auto">
              <a:xfrm>
                <a:off x="4064000" y="6135688"/>
                <a:ext cx="852488" cy="850900"/>
              </a:xfrm>
              <a:custGeom>
                <a:avLst/>
                <a:gdLst>
                  <a:gd name="T0" fmla="*/ 529 w 537"/>
                  <a:gd name="T1" fmla="*/ 80 h 536"/>
                  <a:gd name="T2" fmla="*/ 456 w 537"/>
                  <a:gd name="T3" fmla="*/ 7 h 536"/>
                  <a:gd name="T4" fmla="*/ 456 w 537"/>
                  <a:gd name="T5" fmla="*/ 7 h 536"/>
                  <a:gd name="T6" fmla="*/ 452 w 537"/>
                  <a:gd name="T7" fmla="*/ 3 h 536"/>
                  <a:gd name="T8" fmla="*/ 447 w 537"/>
                  <a:gd name="T9" fmla="*/ 1 h 536"/>
                  <a:gd name="T10" fmla="*/ 442 w 537"/>
                  <a:gd name="T11" fmla="*/ 0 h 536"/>
                  <a:gd name="T12" fmla="*/ 437 w 537"/>
                  <a:gd name="T13" fmla="*/ 0 h 536"/>
                  <a:gd name="T14" fmla="*/ 432 w 537"/>
                  <a:gd name="T15" fmla="*/ 0 h 536"/>
                  <a:gd name="T16" fmla="*/ 427 w 537"/>
                  <a:gd name="T17" fmla="*/ 2 h 536"/>
                  <a:gd name="T18" fmla="*/ 422 w 537"/>
                  <a:gd name="T19" fmla="*/ 5 h 536"/>
                  <a:gd name="T20" fmla="*/ 417 w 537"/>
                  <a:gd name="T21" fmla="*/ 8 h 536"/>
                  <a:gd name="T22" fmla="*/ 367 w 537"/>
                  <a:gd name="T23" fmla="*/ 59 h 536"/>
                  <a:gd name="T24" fmla="*/ 43 w 537"/>
                  <a:gd name="T25" fmla="*/ 383 h 536"/>
                  <a:gd name="T26" fmla="*/ 0 w 537"/>
                  <a:gd name="T27" fmla="*/ 536 h 536"/>
                  <a:gd name="T28" fmla="*/ 153 w 537"/>
                  <a:gd name="T29" fmla="*/ 494 h 536"/>
                  <a:gd name="T30" fmla="*/ 478 w 537"/>
                  <a:gd name="T31" fmla="*/ 169 h 536"/>
                  <a:gd name="T32" fmla="*/ 528 w 537"/>
                  <a:gd name="T33" fmla="*/ 119 h 536"/>
                  <a:gd name="T34" fmla="*/ 528 w 537"/>
                  <a:gd name="T35" fmla="*/ 119 h 536"/>
                  <a:gd name="T36" fmla="*/ 531 w 537"/>
                  <a:gd name="T37" fmla="*/ 115 h 536"/>
                  <a:gd name="T38" fmla="*/ 534 w 537"/>
                  <a:gd name="T39" fmla="*/ 110 h 536"/>
                  <a:gd name="T40" fmla="*/ 536 w 537"/>
                  <a:gd name="T41" fmla="*/ 105 h 536"/>
                  <a:gd name="T42" fmla="*/ 537 w 537"/>
                  <a:gd name="T43" fmla="*/ 99 h 536"/>
                  <a:gd name="T44" fmla="*/ 536 w 537"/>
                  <a:gd name="T45" fmla="*/ 94 h 536"/>
                  <a:gd name="T46" fmla="*/ 535 w 537"/>
                  <a:gd name="T47" fmla="*/ 89 h 536"/>
                  <a:gd name="T48" fmla="*/ 533 w 537"/>
                  <a:gd name="T49" fmla="*/ 85 h 536"/>
                  <a:gd name="T50" fmla="*/ 529 w 537"/>
                  <a:gd name="T51" fmla="*/ 80 h 536"/>
                  <a:gd name="T52" fmla="*/ 529 w 537"/>
                  <a:gd name="T53" fmla="*/ 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7" h="536">
                    <a:moveTo>
                      <a:pt x="529" y="80"/>
                    </a:moveTo>
                    <a:lnTo>
                      <a:pt x="456" y="7"/>
                    </a:lnTo>
                    <a:lnTo>
                      <a:pt x="456" y="7"/>
                    </a:lnTo>
                    <a:lnTo>
                      <a:pt x="452" y="3"/>
                    </a:lnTo>
                    <a:lnTo>
                      <a:pt x="447" y="1"/>
                    </a:lnTo>
                    <a:lnTo>
                      <a:pt x="442" y="0"/>
                    </a:lnTo>
                    <a:lnTo>
                      <a:pt x="437" y="0"/>
                    </a:lnTo>
                    <a:lnTo>
                      <a:pt x="432" y="0"/>
                    </a:lnTo>
                    <a:lnTo>
                      <a:pt x="427" y="2"/>
                    </a:lnTo>
                    <a:lnTo>
                      <a:pt x="422" y="5"/>
                    </a:lnTo>
                    <a:lnTo>
                      <a:pt x="417" y="8"/>
                    </a:lnTo>
                    <a:lnTo>
                      <a:pt x="367" y="59"/>
                    </a:lnTo>
                    <a:lnTo>
                      <a:pt x="43" y="383"/>
                    </a:lnTo>
                    <a:lnTo>
                      <a:pt x="0" y="536"/>
                    </a:lnTo>
                    <a:lnTo>
                      <a:pt x="153" y="494"/>
                    </a:lnTo>
                    <a:lnTo>
                      <a:pt x="478" y="169"/>
                    </a:lnTo>
                    <a:lnTo>
                      <a:pt x="528" y="119"/>
                    </a:lnTo>
                    <a:lnTo>
                      <a:pt x="528" y="119"/>
                    </a:lnTo>
                    <a:lnTo>
                      <a:pt x="531" y="115"/>
                    </a:lnTo>
                    <a:lnTo>
                      <a:pt x="534" y="110"/>
                    </a:lnTo>
                    <a:lnTo>
                      <a:pt x="536" y="105"/>
                    </a:lnTo>
                    <a:lnTo>
                      <a:pt x="537" y="99"/>
                    </a:lnTo>
                    <a:lnTo>
                      <a:pt x="536" y="94"/>
                    </a:lnTo>
                    <a:lnTo>
                      <a:pt x="535" y="89"/>
                    </a:lnTo>
                    <a:lnTo>
                      <a:pt x="533" y="85"/>
                    </a:lnTo>
                    <a:lnTo>
                      <a:pt x="529" y="80"/>
                    </a:lnTo>
                    <a:lnTo>
                      <a:pt x="529" y="80"/>
                    </a:lnTo>
                    <a:close/>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8" name="Line 12"/>
              <p:cNvSpPr>
                <a:spLocks noChangeShapeType="1"/>
              </p:cNvSpPr>
              <p:nvPr/>
            </p:nvSpPr>
            <p:spPr bwMode="auto">
              <a:xfrm>
                <a:off x="4646613" y="6229350"/>
                <a:ext cx="176213" cy="1746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09" name="Line 13"/>
              <p:cNvSpPr>
                <a:spLocks noChangeShapeType="1"/>
              </p:cNvSpPr>
              <p:nvPr/>
            </p:nvSpPr>
            <p:spPr bwMode="auto">
              <a:xfrm flipH="1">
                <a:off x="4210050" y="6272213"/>
                <a:ext cx="479425" cy="48101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0" name="Line 14"/>
              <p:cNvSpPr>
                <a:spLocks noChangeShapeType="1"/>
              </p:cNvSpPr>
              <p:nvPr/>
            </p:nvSpPr>
            <p:spPr bwMode="auto">
              <a:xfrm flipH="1">
                <a:off x="4297363" y="6361113"/>
                <a:ext cx="481013" cy="47942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1" name="Freeform 15"/>
              <p:cNvSpPr/>
              <p:nvPr/>
            </p:nvSpPr>
            <p:spPr bwMode="auto">
              <a:xfrm>
                <a:off x="4132263" y="6743700"/>
                <a:ext cx="174625" cy="176213"/>
              </a:xfrm>
              <a:custGeom>
                <a:avLst/>
                <a:gdLst>
                  <a:gd name="T0" fmla="*/ 0 w 110"/>
                  <a:gd name="T1" fmla="*/ 0 h 111"/>
                  <a:gd name="T2" fmla="*/ 49 w 110"/>
                  <a:gd name="T3" fmla="*/ 6 h 111"/>
                  <a:gd name="T4" fmla="*/ 55 w 110"/>
                  <a:gd name="T5" fmla="*/ 55 h 111"/>
                  <a:gd name="T6" fmla="*/ 104 w 110"/>
                  <a:gd name="T7" fmla="*/ 61 h 111"/>
                  <a:gd name="T8" fmla="*/ 110 w 110"/>
                  <a:gd name="T9" fmla="*/ 111 h 111"/>
                </a:gdLst>
                <a:ahLst/>
                <a:cxnLst>
                  <a:cxn ang="0">
                    <a:pos x="T0" y="T1"/>
                  </a:cxn>
                  <a:cxn ang="0">
                    <a:pos x="T2" y="T3"/>
                  </a:cxn>
                  <a:cxn ang="0">
                    <a:pos x="T4" y="T5"/>
                  </a:cxn>
                  <a:cxn ang="0">
                    <a:pos x="T6" y="T7"/>
                  </a:cxn>
                  <a:cxn ang="0">
                    <a:pos x="T8" y="T9"/>
                  </a:cxn>
                </a:cxnLst>
                <a:rect l="0" t="0" r="r" b="b"/>
                <a:pathLst>
                  <a:path w="110" h="111">
                    <a:moveTo>
                      <a:pt x="0" y="0"/>
                    </a:moveTo>
                    <a:lnTo>
                      <a:pt x="49" y="6"/>
                    </a:lnTo>
                    <a:lnTo>
                      <a:pt x="55" y="55"/>
                    </a:lnTo>
                    <a:lnTo>
                      <a:pt x="104" y="61"/>
                    </a:lnTo>
                    <a:lnTo>
                      <a:pt x="110" y="111"/>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2" name="Line 16"/>
              <p:cNvSpPr>
                <a:spLocks noChangeShapeType="1"/>
              </p:cNvSpPr>
              <p:nvPr/>
            </p:nvSpPr>
            <p:spPr bwMode="auto">
              <a:xfrm flipV="1">
                <a:off x="4149725" y="6269038"/>
                <a:ext cx="117475"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3" name="Line 17"/>
              <p:cNvSpPr>
                <a:spLocks noChangeShapeType="1"/>
              </p:cNvSpPr>
              <p:nvPr/>
            </p:nvSpPr>
            <p:spPr bwMode="auto">
              <a:xfrm flipV="1">
                <a:off x="4214813" y="6370638"/>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4" name="Line 18"/>
              <p:cNvSpPr>
                <a:spLocks noChangeShapeType="1"/>
              </p:cNvSpPr>
              <p:nvPr/>
            </p:nvSpPr>
            <p:spPr bwMode="auto">
              <a:xfrm flipV="1">
                <a:off x="4662488" y="6783388"/>
                <a:ext cx="119063" cy="119063"/>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5" name="Line 19"/>
              <p:cNvSpPr>
                <a:spLocks noChangeShapeType="1"/>
              </p:cNvSpPr>
              <p:nvPr/>
            </p:nvSpPr>
            <p:spPr bwMode="auto">
              <a:xfrm flipV="1">
                <a:off x="4597400" y="6753225"/>
                <a:ext cx="82550" cy="82550"/>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6" name="Freeform 20"/>
              <p:cNvSpPr/>
              <p:nvPr/>
            </p:nvSpPr>
            <p:spPr bwMode="auto">
              <a:xfrm>
                <a:off x="4084638" y="6157913"/>
                <a:ext cx="369888" cy="368300"/>
              </a:xfrm>
              <a:custGeom>
                <a:avLst/>
                <a:gdLst>
                  <a:gd name="T0" fmla="*/ 233 w 233"/>
                  <a:gd name="T1" fmla="*/ 128 h 232"/>
                  <a:gd name="T2" fmla="*/ 111 w 233"/>
                  <a:gd name="T3" fmla="*/ 7 h 232"/>
                  <a:gd name="T4" fmla="*/ 111 w 233"/>
                  <a:gd name="T5" fmla="*/ 7 h 232"/>
                  <a:gd name="T6" fmla="*/ 107 w 233"/>
                  <a:gd name="T7" fmla="*/ 4 h 232"/>
                  <a:gd name="T8" fmla="*/ 103 w 233"/>
                  <a:gd name="T9" fmla="*/ 2 h 232"/>
                  <a:gd name="T10" fmla="*/ 98 w 233"/>
                  <a:gd name="T11" fmla="*/ 0 h 232"/>
                  <a:gd name="T12" fmla="*/ 94 w 233"/>
                  <a:gd name="T13" fmla="*/ 0 h 232"/>
                  <a:gd name="T14" fmla="*/ 89 w 233"/>
                  <a:gd name="T15" fmla="*/ 0 h 232"/>
                  <a:gd name="T16" fmla="*/ 84 w 233"/>
                  <a:gd name="T17" fmla="*/ 2 h 232"/>
                  <a:gd name="T18" fmla="*/ 80 w 233"/>
                  <a:gd name="T19" fmla="*/ 4 h 232"/>
                  <a:gd name="T20" fmla="*/ 76 w 233"/>
                  <a:gd name="T21" fmla="*/ 7 h 232"/>
                  <a:gd name="T22" fmla="*/ 7 w 233"/>
                  <a:gd name="T23" fmla="*/ 77 h 232"/>
                  <a:gd name="T24" fmla="*/ 7 w 233"/>
                  <a:gd name="T25" fmla="*/ 77 h 232"/>
                  <a:gd name="T26" fmla="*/ 4 w 233"/>
                  <a:gd name="T27" fmla="*/ 80 h 232"/>
                  <a:gd name="T28" fmla="*/ 2 w 233"/>
                  <a:gd name="T29" fmla="*/ 85 h 232"/>
                  <a:gd name="T30" fmla="*/ 0 w 233"/>
                  <a:gd name="T31" fmla="*/ 89 h 232"/>
                  <a:gd name="T32" fmla="*/ 0 w 233"/>
                  <a:gd name="T33" fmla="*/ 94 h 232"/>
                  <a:gd name="T34" fmla="*/ 0 w 233"/>
                  <a:gd name="T35" fmla="*/ 99 h 232"/>
                  <a:gd name="T36" fmla="*/ 2 w 233"/>
                  <a:gd name="T37" fmla="*/ 103 h 232"/>
                  <a:gd name="T38" fmla="*/ 4 w 233"/>
                  <a:gd name="T39" fmla="*/ 107 h 232"/>
                  <a:gd name="T40" fmla="*/ 7 w 233"/>
                  <a:gd name="T41" fmla="*/ 111 h 232"/>
                  <a:gd name="T42" fmla="*/ 128 w 233"/>
                  <a:gd name="T4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3" h="232">
                    <a:moveTo>
                      <a:pt x="233" y="128"/>
                    </a:moveTo>
                    <a:lnTo>
                      <a:pt x="111" y="7"/>
                    </a:lnTo>
                    <a:lnTo>
                      <a:pt x="111" y="7"/>
                    </a:lnTo>
                    <a:lnTo>
                      <a:pt x="107" y="4"/>
                    </a:lnTo>
                    <a:lnTo>
                      <a:pt x="103" y="2"/>
                    </a:lnTo>
                    <a:lnTo>
                      <a:pt x="98" y="0"/>
                    </a:lnTo>
                    <a:lnTo>
                      <a:pt x="94" y="0"/>
                    </a:lnTo>
                    <a:lnTo>
                      <a:pt x="89" y="0"/>
                    </a:lnTo>
                    <a:lnTo>
                      <a:pt x="84" y="2"/>
                    </a:lnTo>
                    <a:lnTo>
                      <a:pt x="80" y="4"/>
                    </a:lnTo>
                    <a:lnTo>
                      <a:pt x="76" y="7"/>
                    </a:lnTo>
                    <a:lnTo>
                      <a:pt x="7" y="77"/>
                    </a:lnTo>
                    <a:lnTo>
                      <a:pt x="7" y="77"/>
                    </a:lnTo>
                    <a:lnTo>
                      <a:pt x="4" y="80"/>
                    </a:lnTo>
                    <a:lnTo>
                      <a:pt x="2" y="85"/>
                    </a:lnTo>
                    <a:lnTo>
                      <a:pt x="0" y="89"/>
                    </a:lnTo>
                    <a:lnTo>
                      <a:pt x="0" y="94"/>
                    </a:lnTo>
                    <a:lnTo>
                      <a:pt x="0" y="99"/>
                    </a:lnTo>
                    <a:lnTo>
                      <a:pt x="2" y="103"/>
                    </a:lnTo>
                    <a:lnTo>
                      <a:pt x="4" y="107"/>
                    </a:lnTo>
                    <a:lnTo>
                      <a:pt x="7" y="111"/>
                    </a:lnTo>
                    <a:lnTo>
                      <a:pt x="128" y="232"/>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17" name="Freeform 21"/>
              <p:cNvSpPr/>
              <p:nvPr/>
            </p:nvSpPr>
            <p:spPr bwMode="auto">
              <a:xfrm>
                <a:off x="4524375" y="6596063"/>
                <a:ext cx="368300" cy="369888"/>
              </a:xfrm>
              <a:custGeom>
                <a:avLst/>
                <a:gdLst>
                  <a:gd name="T0" fmla="*/ 0 w 232"/>
                  <a:gd name="T1" fmla="*/ 106 h 233"/>
                  <a:gd name="T2" fmla="*/ 121 w 232"/>
                  <a:gd name="T3" fmla="*/ 226 h 233"/>
                  <a:gd name="T4" fmla="*/ 121 w 232"/>
                  <a:gd name="T5" fmla="*/ 226 h 233"/>
                  <a:gd name="T6" fmla="*/ 125 w 232"/>
                  <a:gd name="T7" fmla="*/ 229 h 233"/>
                  <a:gd name="T8" fmla="*/ 129 w 232"/>
                  <a:gd name="T9" fmla="*/ 232 h 233"/>
                  <a:gd name="T10" fmla="*/ 134 w 232"/>
                  <a:gd name="T11" fmla="*/ 233 h 233"/>
                  <a:gd name="T12" fmla="*/ 138 w 232"/>
                  <a:gd name="T13" fmla="*/ 233 h 233"/>
                  <a:gd name="T14" fmla="*/ 143 w 232"/>
                  <a:gd name="T15" fmla="*/ 233 h 233"/>
                  <a:gd name="T16" fmla="*/ 148 w 232"/>
                  <a:gd name="T17" fmla="*/ 232 h 233"/>
                  <a:gd name="T18" fmla="*/ 152 w 232"/>
                  <a:gd name="T19" fmla="*/ 229 h 233"/>
                  <a:gd name="T20" fmla="*/ 156 w 232"/>
                  <a:gd name="T21" fmla="*/ 226 h 233"/>
                  <a:gd name="T22" fmla="*/ 225 w 232"/>
                  <a:gd name="T23" fmla="*/ 157 h 233"/>
                  <a:gd name="T24" fmla="*/ 225 w 232"/>
                  <a:gd name="T25" fmla="*/ 157 h 233"/>
                  <a:gd name="T26" fmla="*/ 228 w 232"/>
                  <a:gd name="T27" fmla="*/ 153 h 233"/>
                  <a:gd name="T28" fmla="*/ 230 w 232"/>
                  <a:gd name="T29" fmla="*/ 149 h 233"/>
                  <a:gd name="T30" fmla="*/ 232 w 232"/>
                  <a:gd name="T31" fmla="*/ 144 h 233"/>
                  <a:gd name="T32" fmla="*/ 232 w 232"/>
                  <a:gd name="T33" fmla="*/ 140 h 233"/>
                  <a:gd name="T34" fmla="*/ 232 w 232"/>
                  <a:gd name="T35" fmla="*/ 135 h 233"/>
                  <a:gd name="T36" fmla="*/ 230 w 232"/>
                  <a:gd name="T37" fmla="*/ 130 h 233"/>
                  <a:gd name="T38" fmla="*/ 228 w 232"/>
                  <a:gd name="T39" fmla="*/ 126 h 233"/>
                  <a:gd name="T40" fmla="*/ 225 w 232"/>
                  <a:gd name="T41" fmla="*/ 122 h 233"/>
                  <a:gd name="T42" fmla="*/ 104 w 232"/>
                  <a:gd name="T43"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2" h="233">
                    <a:moveTo>
                      <a:pt x="0" y="106"/>
                    </a:moveTo>
                    <a:lnTo>
                      <a:pt x="121" y="226"/>
                    </a:lnTo>
                    <a:lnTo>
                      <a:pt x="121" y="226"/>
                    </a:lnTo>
                    <a:lnTo>
                      <a:pt x="125" y="229"/>
                    </a:lnTo>
                    <a:lnTo>
                      <a:pt x="129" y="232"/>
                    </a:lnTo>
                    <a:lnTo>
                      <a:pt x="134" y="233"/>
                    </a:lnTo>
                    <a:lnTo>
                      <a:pt x="138" y="233"/>
                    </a:lnTo>
                    <a:lnTo>
                      <a:pt x="143" y="233"/>
                    </a:lnTo>
                    <a:lnTo>
                      <a:pt x="148" y="232"/>
                    </a:lnTo>
                    <a:lnTo>
                      <a:pt x="152" y="229"/>
                    </a:lnTo>
                    <a:lnTo>
                      <a:pt x="156" y="226"/>
                    </a:lnTo>
                    <a:lnTo>
                      <a:pt x="225" y="157"/>
                    </a:lnTo>
                    <a:lnTo>
                      <a:pt x="225" y="157"/>
                    </a:lnTo>
                    <a:lnTo>
                      <a:pt x="228" y="153"/>
                    </a:lnTo>
                    <a:lnTo>
                      <a:pt x="230" y="149"/>
                    </a:lnTo>
                    <a:lnTo>
                      <a:pt x="232" y="144"/>
                    </a:lnTo>
                    <a:lnTo>
                      <a:pt x="232" y="140"/>
                    </a:lnTo>
                    <a:lnTo>
                      <a:pt x="232" y="135"/>
                    </a:lnTo>
                    <a:lnTo>
                      <a:pt x="230" y="130"/>
                    </a:lnTo>
                    <a:lnTo>
                      <a:pt x="228" y="126"/>
                    </a:lnTo>
                    <a:lnTo>
                      <a:pt x="225" y="122"/>
                    </a:lnTo>
                    <a:lnTo>
                      <a:pt x="104" y="0"/>
                    </a:lnTo>
                  </a:path>
                </a:pathLst>
              </a:cu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grpSp>
        <p:nvGrpSpPr>
          <p:cNvPr id="118" name="组合 117"/>
          <p:cNvGrpSpPr/>
          <p:nvPr/>
        </p:nvGrpSpPr>
        <p:grpSpPr>
          <a:xfrm>
            <a:off x="4296197" y="2566415"/>
            <a:ext cx="1698332" cy="1698332"/>
            <a:chOff x="3202761" y="2211483"/>
            <a:chExt cx="1273915" cy="1273915"/>
          </a:xfrm>
          <a:solidFill>
            <a:srgbClr val="E15A5C"/>
          </a:solidFill>
        </p:grpSpPr>
        <p:sp>
          <p:nvSpPr>
            <p:cNvPr id="119" name="Freeform 6"/>
            <p:cNvSpPr/>
            <p:nvPr/>
          </p:nvSpPr>
          <p:spPr bwMode="auto">
            <a:xfrm rot="8100000">
              <a:off x="3202761" y="2211483"/>
              <a:ext cx="1273915" cy="1273915"/>
            </a:xfrm>
            <a:custGeom>
              <a:avLst/>
              <a:gdLst>
                <a:gd name="T0" fmla="*/ 2320 w 2584"/>
                <a:gd name="T1" fmla="*/ 1424 h 2584"/>
                <a:gd name="T2" fmla="*/ 2184 w 2584"/>
                <a:gd name="T3" fmla="*/ 1476 h 2584"/>
                <a:gd name="T4" fmla="*/ 2106 w 2584"/>
                <a:gd name="T5" fmla="*/ 1468 h 2584"/>
                <a:gd name="T6" fmla="*/ 2036 w 2584"/>
                <a:gd name="T7" fmla="*/ 1414 h 2584"/>
                <a:gd name="T8" fmla="*/ 2008 w 2584"/>
                <a:gd name="T9" fmla="*/ 1316 h 2584"/>
                <a:gd name="T10" fmla="*/ 1234 w 2584"/>
                <a:gd name="T11" fmla="*/ 568 h 2584"/>
                <a:gd name="T12" fmla="*/ 1158 w 2584"/>
                <a:gd name="T13" fmla="*/ 516 h 2584"/>
                <a:gd name="T14" fmla="*/ 1128 w 2584"/>
                <a:gd name="T15" fmla="*/ 436 h 2584"/>
                <a:gd name="T16" fmla="*/ 1150 w 2584"/>
                <a:gd name="T17" fmla="*/ 332 h 2584"/>
                <a:gd name="T18" fmla="*/ 1198 w 2584"/>
                <a:gd name="T19" fmla="*/ 206 h 2584"/>
                <a:gd name="T20" fmla="*/ 1184 w 2584"/>
                <a:gd name="T21" fmla="*/ 114 h 2584"/>
                <a:gd name="T22" fmla="*/ 1118 w 2584"/>
                <a:gd name="T23" fmla="*/ 32 h 2584"/>
                <a:gd name="T24" fmla="*/ 1014 w 2584"/>
                <a:gd name="T25" fmla="*/ 0 h 2584"/>
                <a:gd name="T26" fmla="*/ 926 w 2584"/>
                <a:gd name="T27" fmla="*/ 22 h 2584"/>
                <a:gd name="T28" fmla="*/ 852 w 2584"/>
                <a:gd name="T29" fmla="*/ 98 h 2584"/>
                <a:gd name="T30" fmla="*/ 830 w 2584"/>
                <a:gd name="T31" fmla="*/ 186 h 2584"/>
                <a:gd name="T32" fmla="*/ 862 w 2584"/>
                <a:gd name="T33" fmla="*/ 292 h 2584"/>
                <a:gd name="T34" fmla="*/ 902 w 2584"/>
                <a:gd name="T35" fmla="*/ 422 h 2584"/>
                <a:gd name="T36" fmla="*/ 878 w 2584"/>
                <a:gd name="T37" fmla="*/ 504 h 2584"/>
                <a:gd name="T38" fmla="*/ 810 w 2584"/>
                <a:gd name="T39" fmla="*/ 562 h 2584"/>
                <a:gd name="T40" fmla="*/ 0 w 2584"/>
                <a:gd name="T41" fmla="*/ 1314 h 2584"/>
                <a:gd name="T42" fmla="*/ 26 w 2584"/>
                <a:gd name="T43" fmla="*/ 1368 h 2584"/>
                <a:gd name="T44" fmla="*/ 70 w 2584"/>
                <a:gd name="T45" fmla="*/ 1370 h 2584"/>
                <a:gd name="T46" fmla="*/ 192 w 2584"/>
                <a:gd name="T47" fmla="*/ 1318 h 2584"/>
                <a:gd name="T48" fmla="*/ 346 w 2584"/>
                <a:gd name="T49" fmla="*/ 1308 h 2584"/>
                <a:gd name="T50" fmla="*/ 490 w 2584"/>
                <a:gd name="T51" fmla="*/ 1386 h 2584"/>
                <a:gd name="T52" fmla="*/ 570 w 2584"/>
                <a:gd name="T53" fmla="*/ 1532 h 2584"/>
                <a:gd name="T54" fmla="*/ 562 w 2584"/>
                <a:gd name="T55" fmla="*/ 1676 h 2584"/>
                <a:gd name="T56" fmla="*/ 470 w 2584"/>
                <a:gd name="T57" fmla="*/ 1812 h 2584"/>
                <a:gd name="T58" fmla="*/ 316 w 2584"/>
                <a:gd name="T59" fmla="*/ 1878 h 2584"/>
                <a:gd name="T60" fmla="*/ 162 w 2584"/>
                <a:gd name="T61" fmla="*/ 1850 h 2584"/>
                <a:gd name="T62" fmla="*/ 60 w 2584"/>
                <a:gd name="T63" fmla="*/ 1808 h 2584"/>
                <a:gd name="T64" fmla="*/ 18 w 2584"/>
                <a:gd name="T65" fmla="*/ 1816 h 2584"/>
                <a:gd name="T66" fmla="*/ 738 w 2584"/>
                <a:gd name="T67" fmla="*/ 2584 h 2584"/>
                <a:gd name="T68" fmla="*/ 792 w 2584"/>
                <a:gd name="T69" fmla="*/ 2558 h 2584"/>
                <a:gd name="T70" fmla="*/ 794 w 2584"/>
                <a:gd name="T71" fmla="*/ 2514 h 2584"/>
                <a:gd name="T72" fmla="*/ 742 w 2584"/>
                <a:gd name="T73" fmla="*/ 2392 h 2584"/>
                <a:gd name="T74" fmla="*/ 732 w 2584"/>
                <a:gd name="T75" fmla="*/ 2238 h 2584"/>
                <a:gd name="T76" fmla="*/ 810 w 2584"/>
                <a:gd name="T77" fmla="*/ 2094 h 2584"/>
                <a:gd name="T78" fmla="*/ 956 w 2584"/>
                <a:gd name="T79" fmla="*/ 2014 h 2584"/>
                <a:gd name="T80" fmla="*/ 1100 w 2584"/>
                <a:gd name="T81" fmla="*/ 2022 h 2584"/>
                <a:gd name="T82" fmla="*/ 1236 w 2584"/>
                <a:gd name="T83" fmla="*/ 2114 h 2584"/>
                <a:gd name="T84" fmla="*/ 1300 w 2584"/>
                <a:gd name="T85" fmla="*/ 2268 h 2584"/>
                <a:gd name="T86" fmla="*/ 1274 w 2584"/>
                <a:gd name="T87" fmla="*/ 2422 h 2584"/>
                <a:gd name="T88" fmla="*/ 1232 w 2584"/>
                <a:gd name="T89" fmla="*/ 2524 h 2584"/>
                <a:gd name="T90" fmla="*/ 1240 w 2584"/>
                <a:gd name="T91" fmla="*/ 2566 h 2584"/>
                <a:gd name="T92" fmla="*/ 2008 w 2584"/>
                <a:gd name="T93" fmla="*/ 1866 h 2584"/>
                <a:gd name="T94" fmla="*/ 2028 w 2584"/>
                <a:gd name="T95" fmla="*/ 1780 h 2584"/>
                <a:gd name="T96" fmla="*/ 2092 w 2584"/>
                <a:gd name="T97" fmla="*/ 1720 h 2584"/>
                <a:gd name="T98" fmla="*/ 2162 w 2584"/>
                <a:gd name="T99" fmla="*/ 1704 h 2584"/>
                <a:gd name="T100" fmla="*/ 2320 w 2584"/>
                <a:gd name="T101" fmla="*/ 1758 h 2584"/>
                <a:gd name="T102" fmla="*/ 2398 w 2584"/>
                <a:gd name="T103" fmla="*/ 1776 h 2584"/>
                <a:gd name="T104" fmla="*/ 2502 w 2584"/>
                <a:gd name="T105" fmla="*/ 1744 h 2584"/>
                <a:gd name="T106" fmla="*/ 2570 w 2584"/>
                <a:gd name="T107" fmla="*/ 1662 h 2584"/>
                <a:gd name="T108" fmla="*/ 2582 w 2584"/>
                <a:gd name="T109" fmla="*/ 1572 h 2584"/>
                <a:gd name="T110" fmla="*/ 2542 w 2584"/>
                <a:gd name="T111" fmla="*/ 1472 h 2584"/>
                <a:gd name="T112" fmla="*/ 2454 w 2584"/>
                <a:gd name="T113" fmla="*/ 1414 h 2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4" h="2584">
                  <a:moveTo>
                    <a:pt x="2398" y="1406"/>
                  </a:moveTo>
                  <a:lnTo>
                    <a:pt x="2398" y="1406"/>
                  </a:lnTo>
                  <a:lnTo>
                    <a:pt x="2378" y="1406"/>
                  </a:lnTo>
                  <a:lnTo>
                    <a:pt x="2358" y="1410"/>
                  </a:lnTo>
                  <a:lnTo>
                    <a:pt x="2340" y="1416"/>
                  </a:lnTo>
                  <a:lnTo>
                    <a:pt x="2320" y="1424"/>
                  </a:lnTo>
                  <a:lnTo>
                    <a:pt x="2320" y="1424"/>
                  </a:lnTo>
                  <a:lnTo>
                    <a:pt x="2292" y="1438"/>
                  </a:lnTo>
                  <a:lnTo>
                    <a:pt x="2252" y="1456"/>
                  </a:lnTo>
                  <a:lnTo>
                    <a:pt x="2228" y="1464"/>
                  </a:lnTo>
                  <a:lnTo>
                    <a:pt x="2206" y="1470"/>
                  </a:lnTo>
                  <a:lnTo>
                    <a:pt x="2184" y="1476"/>
                  </a:lnTo>
                  <a:lnTo>
                    <a:pt x="2162" y="1478"/>
                  </a:lnTo>
                  <a:lnTo>
                    <a:pt x="2162" y="1478"/>
                  </a:lnTo>
                  <a:lnTo>
                    <a:pt x="2148" y="1476"/>
                  </a:lnTo>
                  <a:lnTo>
                    <a:pt x="2134" y="1474"/>
                  </a:lnTo>
                  <a:lnTo>
                    <a:pt x="2120" y="1472"/>
                  </a:lnTo>
                  <a:lnTo>
                    <a:pt x="2106" y="1468"/>
                  </a:lnTo>
                  <a:lnTo>
                    <a:pt x="2092" y="1462"/>
                  </a:lnTo>
                  <a:lnTo>
                    <a:pt x="2080" y="1454"/>
                  </a:lnTo>
                  <a:lnTo>
                    <a:pt x="2068" y="1446"/>
                  </a:lnTo>
                  <a:lnTo>
                    <a:pt x="2056" y="1436"/>
                  </a:lnTo>
                  <a:lnTo>
                    <a:pt x="2046" y="1426"/>
                  </a:lnTo>
                  <a:lnTo>
                    <a:pt x="2036" y="1414"/>
                  </a:lnTo>
                  <a:lnTo>
                    <a:pt x="2028" y="1400"/>
                  </a:lnTo>
                  <a:lnTo>
                    <a:pt x="2022" y="1386"/>
                  </a:lnTo>
                  <a:lnTo>
                    <a:pt x="2016" y="1370"/>
                  </a:lnTo>
                  <a:lnTo>
                    <a:pt x="2012" y="1352"/>
                  </a:lnTo>
                  <a:lnTo>
                    <a:pt x="2010" y="1334"/>
                  </a:lnTo>
                  <a:lnTo>
                    <a:pt x="2008" y="1316"/>
                  </a:lnTo>
                  <a:lnTo>
                    <a:pt x="2008" y="576"/>
                  </a:lnTo>
                  <a:lnTo>
                    <a:pt x="1290" y="576"/>
                  </a:lnTo>
                  <a:lnTo>
                    <a:pt x="1290" y="576"/>
                  </a:lnTo>
                  <a:lnTo>
                    <a:pt x="1270" y="576"/>
                  </a:lnTo>
                  <a:lnTo>
                    <a:pt x="1252" y="572"/>
                  </a:lnTo>
                  <a:lnTo>
                    <a:pt x="1234" y="568"/>
                  </a:lnTo>
                  <a:lnTo>
                    <a:pt x="1220" y="562"/>
                  </a:lnTo>
                  <a:lnTo>
                    <a:pt x="1204" y="556"/>
                  </a:lnTo>
                  <a:lnTo>
                    <a:pt x="1192" y="548"/>
                  </a:lnTo>
                  <a:lnTo>
                    <a:pt x="1180" y="538"/>
                  </a:lnTo>
                  <a:lnTo>
                    <a:pt x="1168" y="528"/>
                  </a:lnTo>
                  <a:lnTo>
                    <a:pt x="1158" y="516"/>
                  </a:lnTo>
                  <a:lnTo>
                    <a:pt x="1150" y="504"/>
                  </a:lnTo>
                  <a:lnTo>
                    <a:pt x="1144" y="492"/>
                  </a:lnTo>
                  <a:lnTo>
                    <a:pt x="1138" y="478"/>
                  </a:lnTo>
                  <a:lnTo>
                    <a:pt x="1132" y="464"/>
                  </a:lnTo>
                  <a:lnTo>
                    <a:pt x="1130" y="450"/>
                  </a:lnTo>
                  <a:lnTo>
                    <a:pt x="1128" y="436"/>
                  </a:lnTo>
                  <a:lnTo>
                    <a:pt x="1128" y="422"/>
                  </a:lnTo>
                  <a:lnTo>
                    <a:pt x="1128" y="422"/>
                  </a:lnTo>
                  <a:lnTo>
                    <a:pt x="1128" y="402"/>
                  </a:lnTo>
                  <a:lnTo>
                    <a:pt x="1134" y="378"/>
                  </a:lnTo>
                  <a:lnTo>
                    <a:pt x="1140" y="356"/>
                  </a:lnTo>
                  <a:lnTo>
                    <a:pt x="1150" y="332"/>
                  </a:lnTo>
                  <a:lnTo>
                    <a:pt x="1168" y="292"/>
                  </a:lnTo>
                  <a:lnTo>
                    <a:pt x="1182" y="264"/>
                  </a:lnTo>
                  <a:lnTo>
                    <a:pt x="1182" y="264"/>
                  </a:lnTo>
                  <a:lnTo>
                    <a:pt x="1190" y="246"/>
                  </a:lnTo>
                  <a:lnTo>
                    <a:pt x="1194" y="226"/>
                  </a:lnTo>
                  <a:lnTo>
                    <a:pt x="1198" y="206"/>
                  </a:lnTo>
                  <a:lnTo>
                    <a:pt x="1200" y="186"/>
                  </a:lnTo>
                  <a:lnTo>
                    <a:pt x="1200" y="186"/>
                  </a:lnTo>
                  <a:lnTo>
                    <a:pt x="1198" y="166"/>
                  </a:lnTo>
                  <a:lnTo>
                    <a:pt x="1196" y="148"/>
                  </a:lnTo>
                  <a:lnTo>
                    <a:pt x="1190" y="130"/>
                  </a:lnTo>
                  <a:lnTo>
                    <a:pt x="1184" y="114"/>
                  </a:lnTo>
                  <a:lnTo>
                    <a:pt x="1176" y="98"/>
                  </a:lnTo>
                  <a:lnTo>
                    <a:pt x="1168" y="82"/>
                  </a:lnTo>
                  <a:lnTo>
                    <a:pt x="1156" y="68"/>
                  </a:lnTo>
                  <a:lnTo>
                    <a:pt x="1144" y="54"/>
                  </a:lnTo>
                  <a:lnTo>
                    <a:pt x="1132" y="42"/>
                  </a:lnTo>
                  <a:lnTo>
                    <a:pt x="1118" y="32"/>
                  </a:lnTo>
                  <a:lnTo>
                    <a:pt x="1102" y="22"/>
                  </a:lnTo>
                  <a:lnTo>
                    <a:pt x="1086" y="16"/>
                  </a:lnTo>
                  <a:lnTo>
                    <a:pt x="1070" y="8"/>
                  </a:lnTo>
                  <a:lnTo>
                    <a:pt x="1052" y="4"/>
                  </a:lnTo>
                  <a:lnTo>
                    <a:pt x="1032" y="2"/>
                  </a:lnTo>
                  <a:lnTo>
                    <a:pt x="1014" y="0"/>
                  </a:lnTo>
                  <a:lnTo>
                    <a:pt x="1014" y="0"/>
                  </a:lnTo>
                  <a:lnTo>
                    <a:pt x="996" y="2"/>
                  </a:lnTo>
                  <a:lnTo>
                    <a:pt x="976" y="4"/>
                  </a:lnTo>
                  <a:lnTo>
                    <a:pt x="960" y="8"/>
                  </a:lnTo>
                  <a:lnTo>
                    <a:pt x="942" y="16"/>
                  </a:lnTo>
                  <a:lnTo>
                    <a:pt x="926" y="22"/>
                  </a:lnTo>
                  <a:lnTo>
                    <a:pt x="910" y="32"/>
                  </a:lnTo>
                  <a:lnTo>
                    <a:pt x="896" y="42"/>
                  </a:lnTo>
                  <a:lnTo>
                    <a:pt x="884" y="54"/>
                  </a:lnTo>
                  <a:lnTo>
                    <a:pt x="872" y="68"/>
                  </a:lnTo>
                  <a:lnTo>
                    <a:pt x="860" y="82"/>
                  </a:lnTo>
                  <a:lnTo>
                    <a:pt x="852" y="98"/>
                  </a:lnTo>
                  <a:lnTo>
                    <a:pt x="844" y="114"/>
                  </a:lnTo>
                  <a:lnTo>
                    <a:pt x="838" y="130"/>
                  </a:lnTo>
                  <a:lnTo>
                    <a:pt x="832" y="148"/>
                  </a:lnTo>
                  <a:lnTo>
                    <a:pt x="830" y="166"/>
                  </a:lnTo>
                  <a:lnTo>
                    <a:pt x="830" y="186"/>
                  </a:lnTo>
                  <a:lnTo>
                    <a:pt x="830" y="186"/>
                  </a:lnTo>
                  <a:lnTo>
                    <a:pt x="830" y="206"/>
                  </a:lnTo>
                  <a:lnTo>
                    <a:pt x="834" y="226"/>
                  </a:lnTo>
                  <a:lnTo>
                    <a:pt x="840" y="246"/>
                  </a:lnTo>
                  <a:lnTo>
                    <a:pt x="846" y="264"/>
                  </a:lnTo>
                  <a:lnTo>
                    <a:pt x="846" y="264"/>
                  </a:lnTo>
                  <a:lnTo>
                    <a:pt x="862" y="292"/>
                  </a:lnTo>
                  <a:lnTo>
                    <a:pt x="880" y="332"/>
                  </a:lnTo>
                  <a:lnTo>
                    <a:pt x="888" y="356"/>
                  </a:lnTo>
                  <a:lnTo>
                    <a:pt x="894" y="378"/>
                  </a:lnTo>
                  <a:lnTo>
                    <a:pt x="900" y="402"/>
                  </a:lnTo>
                  <a:lnTo>
                    <a:pt x="902" y="422"/>
                  </a:lnTo>
                  <a:lnTo>
                    <a:pt x="902" y="422"/>
                  </a:lnTo>
                  <a:lnTo>
                    <a:pt x="900" y="436"/>
                  </a:lnTo>
                  <a:lnTo>
                    <a:pt x="898" y="450"/>
                  </a:lnTo>
                  <a:lnTo>
                    <a:pt x="896" y="464"/>
                  </a:lnTo>
                  <a:lnTo>
                    <a:pt x="890" y="478"/>
                  </a:lnTo>
                  <a:lnTo>
                    <a:pt x="884" y="492"/>
                  </a:lnTo>
                  <a:lnTo>
                    <a:pt x="878" y="504"/>
                  </a:lnTo>
                  <a:lnTo>
                    <a:pt x="870" y="516"/>
                  </a:lnTo>
                  <a:lnTo>
                    <a:pt x="860" y="528"/>
                  </a:lnTo>
                  <a:lnTo>
                    <a:pt x="850" y="538"/>
                  </a:lnTo>
                  <a:lnTo>
                    <a:pt x="836" y="548"/>
                  </a:lnTo>
                  <a:lnTo>
                    <a:pt x="824" y="556"/>
                  </a:lnTo>
                  <a:lnTo>
                    <a:pt x="810" y="562"/>
                  </a:lnTo>
                  <a:lnTo>
                    <a:pt x="794" y="568"/>
                  </a:lnTo>
                  <a:lnTo>
                    <a:pt x="776" y="572"/>
                  </a:lnTo>
                  <a:lnTo>
                    <a:pt x="758" y="576"/>
                  </a:lnTo>
                  <a:lnTo>
                    <a:pt x="738" y="576"/>
                  </a:lnTo>
                  <a:lnTo>
                    <a:pt x="0" y="576"/>
                  </a:lnTo>
                  <a:lnTo>
                    <a:pt x="0" y="1314"/>
                  </a:lnTo>
                  <a:lnTo>
                    <a:pt x="0" y="1314"/>
                  </a:lnTo>
                  <a:lnTo>
                    <a:pt x="2" y="1332"/>
                  </a:lnTo>
                  <a:lnTo>
                    <a:pt x="6" y="1346"/>
                  </a:lnTo>
                  <a:lnTo>
                    <a:pt x="10" y="1356"/>
                  </a:lnTo>
                  <a:lnTo>
                    <a:pt x="18" y="1364"/>
                  </a:lnTo>
                  <a:lnTo>
                    <a:pt x="26" y="1368"/>
                  </a:lnTo>
                  <a:lnTo>
                    <a:pt x="34" y="1372"/>
                  </a:lnTo>
                  <a:lnTo>
                    <a:pt x="42" y="1374"/>
                  </a:lnTo>
                  <a:lnTo>
                    <a:pt x="50" y="1374"/>
                  </a:lnTo>
                  <a:lnTo>
                    <a:pt x="50" y="1374"/>
                  </a:lnTo>
                  <a:lnTo>
                    <a:pt x="60" y="1374"/>
                  </a:lnTo>
                  <a:lnTo>
                    <a:pt x="70" y="1370"/>
                  </a:lnTo>
                  <a:lnTo>
                    <a:pt x="98" y="1360"/>
                  </a:lnTo>
                  <a:lnTo>
                    <a:pt x="130" y="1346"/>
                  </a:lnTo>
                  <a:lnTo>
                    <a:pt x="160" y="1332"/>
                  </a:lnTo>
                  <a:lnTo>
                    <a:pt x="162" y="1330"/>
                  </a:lnTo>
                  <a:lnTo>
                    <a:pt x="162" y="1330"/>
                  </a:lnTo>
                  <a:lnTo>
                    <a:pt x="192" y="1318"/>
                  </a:lnTo>
                  <a:lnTo>
                    <a:pt x="224" y="1310"/>
                  </a:lnTo>
                  <a:lnTo>
                    <a:pt x="256" y="1304"/>
                  </a:lnTo>
                  <a:lnTo>
                    <a:pt x="288" y="1302"/>
                  </a:lnTo>
                  <a:lnTo>
                    <a:pt x="288" y="1302"/>
                  </a:lnTo>
                  <a:lnTo>
                    <a:pt x="316" y="1304"/>
                  </a:lnTo>
                  <a:lnTo>
                    <a:pt x="346" y="1308"/>
                  </a:lnTo>
                  <a:lnTo>
                    <a:pt x="372" y="1314"/>
                  </a:lnTo>
                  <a:lnTo>
                    <a:pt x="400" y="1324"/>
                  </a:lnTo>
                  <a:lnTo>
                    <a:pt x="424" y="1336"/>
                  </a:lnTo>
                  <a:lnTo>
                    <a:pt x="448" y="1352"/>
                  </a:lnTo>
                  <a:lnTo>
                    <a:pt x="470" y="1368"/>
                  </a:lnTo>
                  <a:lnTo>
                    <a:pt x="490" y="1386"/>
                  </a:lnTo>
                  <a:lnTo>
                    <a:pt x="510" y="1406"/>
                  </a:lnTo>
                  <a:lnTo>
                    <a:pt x="526" y="1430"/>
                  </a:lnTo>
                  <a:lnTo>
                    <a:pt x="540" y="1452"/>
                  </a:lnTo>
                  <a:lnTo>
                    <a:pt x="552" y="1478"/>
                  </a:lnTo>
                  <a:lnTo>
                    <a:pt x="562" y="1504"/>
                  </a:lnTo>
                  <a:lnTo>
                    <a:pt x="570" y="1532"/>
                  </a:lnTo>
                  <a:lnTo>
                    <a:pt x="574" y="1560"/>
                  </a:lnTo>
                  <a:lnTo>
                    <a:pt x="576" y="1590"/>
                  </a:lnTo>
                  <a:lnTo>
                    <a:pt x="576" y="1590"/>
                  </a:lnTo>
                  <a:lnTo>
                    <a:pt x="574" y="1620"/>
                  </a:lnTo>
                  <a:lnTo>
                    <a:pt x="570" y="1648"/>
                  </a:lnTo>
                  <a:lnTo>
                    <a:pt x="562" y="1676"/>
                  </a:lnTo>
                  <a:lnTo>
                    <a:pt x="552" y="1702"/>
                  </a:lnTo>
                  <a:lnTo>
                    <a:pt x="540" y="1728"/>
                  </a:lnTo>
                  <a:lnTo>
                    <a:pt x="526" y="1752"/>
                  </a:lnTo>
                  <a:lnTo>
                    <a:pt x="510" y="1774"/>
                  </a:lnTo>
                  <a:lnTo>
                    <a:pt x="490" y="1794"/>
                  </a:lnTo>
                  <a:lnTo>
                    <a:pt x="470" y="1812"/>
                  </a:lnTo>
                  <a:lnTo>
                    <a:pt x="448" y="1830"/>
                  </a:lnTo>
                  <a:lnTo>
                    <a:pt x="424" y="1844"/>
                  </a:lnTo>
                  <a:lnTo>
                    <a:pt x="400" y="1856"/>
                  </a:lnTo>
                  <a:lnTo>
                    <a:pt x="372" y="1866"/>
                  </a:lnTo>
                  <a:lnTo>
                    <a:pt x="346" y="1872"/>
                  </a:lnTo>
                  <a:lnTo>
                    <a:pt x="316" y="1878"/>
                  </a:lnTo>
                  <a:lnTo>
                    <a:pt x="288" y="1878"/>
                  </a:lnTo>
                  <a:lnTo>
                    <a:pt x="288" y="1878"/>
                  </a:lnTo>
                  <a:lnTo>
                    <a:pt x="256" y="1876"/>
                  </a:lnTo>
                  <a:lnTo>
                    <a:pt x="224" y="1872"/>
                  </a:lnTo>
                  <a:lnTo>
                    <a:pt x="192" y="1862"/>
                  </a:lnTo>
                  <a:lnTo>
                    <a:pt x="162" y="1850"/>
                  </a:lnTo>
                  <a:lnTo>
                    <a:pt x="160" y="1848"/>
                  </a:lnTo>
                  <a:lnTo>
                    <a:pt x="160" y="1848"/>
                  </a:lnTo>
                  <a:lnTo>
                    <a:pt x="130" y="1834"/>
                  </a:lnTo>
                  <a:lnTo>
                    <a:pt x="98" y="1820"/>
                  </a:lnTo>
                  <a:lnTo>
                    <a:pt x="70" y="1810"/>
                  </a:lnTo>
                  <a:lnTo>
                    <a:pt x="60" y="1808"/>
                  </a:lnTo>
                  <a:lnTo>
                    <a:pt x="50" y="1806"/>
                  </a:lnTo>
                  <a:lnTo>
                    <a:pt x="50" y="1806"/>
                  </a:lnTo>
                  <a:lnTo>
                    <a:pt x="42" y="1806"/>
                  </a:lnTo>
                  <a:lnTo>
                    <a:pt x="34" y="1808"/>
                  </a:lnTo>
                  <a:lnTo>
                    <a:pt x="26" y="1812"/>
                  </a:lnTo>
                  <a:lnTo>
                    <a:pt x="18" y="1816"/>
                  </a:lnTo>
                  <a:lnTo>
                    <a:pt x="10" y="1824"/>
                  </a:lnTo>
                  <a:lnTo>
                    <a:pt x="6" y="1834"/>
                  </a:lnTo>
                  <a:lnTo>
                    <a:pt x="2" y="1848"/>
                  </a:lnTo>
                  <a:lnTo>
                    <a:pt x="0" y="1866"/>
                  </a:lnTo>
                  <a:lnTo>
                    <a:pt x="0" y="2584"/>
                  </a:lnTo>
                  <a:lnTo>
                    <a:pt x="738" y="2584"/>
                  </a:lnTo>
                  <a:lnTo>
                    <a:pt x="738" y="2584"/>
                  </a:lnTo>
                  <a:lnTo>
                    <a:pt x="756" y="2582"/>
                  </a:lnTo>
                  <a:lnTo>
                    <a:pt x="770" y="2578"/>
                  </a:lnTo>
                  <a:lnTo>
                    <a:pt x="780" y="2574"/>
                  </a:lnTo>
                  <a:lnTo>
                    <a:pt x="788" y="2566"/>
                  </a:lnTo>
                  <a:lnTo>
                    <a:pt x="792" y="2558"/>
                  </a:lnTo>
                  <a:lnTo>
                    <a:pt x="796" y="2550"/>
                  </a:lnTo>
                  <a:lnTo>
                    <a:pt x="798" y="2542"/>
                  </a:lnTo>
                  <a:lnTo>
                    <a:pt x="798" y="2534"/>
                  </a:lnTo>
                  <a:lnTo>
                    <a:pt x="798" y="2534"/>
                  </a:lnTo>
                  <a:lnTo>
                    <a:pt x="796" y="2524"/>
                  </a:lnTo>
                  <a:lnTo>
                    <a:pt x="794" y="2514"/>
                  </a:lnTo>
                  <a:lnTo>
                    <a:pt x="784" y="2486"/>
                  </a:lnTo>
                  <a:lnTo>
                    <a:pt x="770" y="2454"/>
                  </a:lnTo>
                  <a:lnTo>
                    <a:pt x="756" y="2424"/>
                  </a:lnTo>
                  <a:lnTo>
                    <a:pt x="754" y="2422"/>
                  </a:lnTo>
                  <a:lnTo>
                    <a:pt x="754" y="2422"/>
                  </a:lnTo>
                  <a:lnTo>
                    <a:pt x="742" y="2392"/>
                  </a:lnTo>
                  <a:lnTo>
                    <a:pt x="732" y="2360"/>
                  </a:lnTo>
                  <a:lnTo>
                    <a:pt x="728" y="2328"/>
                  </a:lnTo>
                  <a:lnTo>
                    <a:pt x="726" y="2296"/>
                  </a:lnTo>
                  <a:lnTo>
                    <a:pt x="726" y="2296"/>
                  </a:lnTo>
                  <a:lnTo>
                    <a:pt x="728" y="2268"/>
                  </a:lnTo>
                  <a:lnTo>
                    <a:pt x="732" y="2238"/>
                  </a:lnTo>
                  <a:lnTo>
                    <a:pt x="738" y="2212"/>
                  </a:lnTo>
                  <a:lnTo>
                    <a:pt x="748" y="2184"/>
                  </a:lnTo>
                  <a:lnTo>
                    <a:pt x="760" y="2160"/>
                  </a:lnTo>
                  <a:lnTo>
                    <a:pt x="776" y="2136"/>
                  </a:lnTo>
                  <a:lnTo>
                    <a:pt x="792" y="2114"/>
                  </a:lnTo>
                  <a:lnTo>
                    <a:pt x="810" y="2094"/>
                  </a:lnTo>
                  <a:lnTo>
                    <a:pt x="830" y="2074"/>
                  </a:lnTo>
                  <a:lnTo>
                    <a:pt x="854" y="2058"/>
                  </a:lnTo>
                  <a:lnTo>
                    <a:pt x="876" y="2044"/>
                  </a:lnTo>
                  <a:lnTo>
                    <a:pt x="902" y="2032"/>
                  </a:lnTo>
                  <a:lnTo>
                    <a:pt x="928" y="2022"/>
                  </a:lnTo>
                  <a:lnTo>
                    <a:pt x="956" y="2014"/>
                  </a:lnTo>
                  <a:lnTo>
                    <a:pt x="984" y="2010"/>
                  </a:lnTo>
                  <a:lnTo>
                    <a:pt x="1014" y="2008"/>
                  </a:lnTo>
                  <a:lnTo>
                    <a:pt x="1014" y="2008"/>
                  </a:lnTo>
                  <a:lnTo>
                    <a:pt x="1044" y="2010"/>
                  </a:lnTo>
                  <a:lnTo>
                    <a:pt x="1072" y="2014"/>
                  </a:lnTo>
                  <a:lnTo>
                    <a:pt x="1100" y="2022"/>
                  </a:lnTo>
                  <a:lnTo>
                    <a:pt x="1126" y="2032"/>
                  </a:lnTo>
                  <a:lnTo>
                    <a:pt x="1152" y="2044"/>
                  </a:lnTo>
                  <a:lnTo>
                    <a:pt x="1176" y="2058"/>
                  </a:lnTo>
                  <a:lnTo>
                    <a:pt x="1198" y="2074"/>
                  </a:lnTo>
                  <a:lnTo>
                    <a:pt x="1218" y="2094"/>
                  </a:lnTo>
                  <a:lnTo>
                    <a:pt x="1236" y="2114"/>
                  </a:lnTo>
                  <a:lnTo>
                    <a:pt x="1254" y="2136"/>
                  </a:lnTo>
                  <a:lnTo>
                    <a:pt x="1268" y="2160"/>
                  </a:lnTo>
                  <a:lnTo>
                    <a:pt x="1280" y="2184"/>
                  </a:lnTo>
                  <a:lnTo>
                    <a:pt x="1290" y="2212"/>
                  </a:lnTo>
                  <a:lnTo>
                    <a:pt x="1296" y="2238"/>
                  </a:lnTo>
                  <a:lnTo>
                    <a:pt x="1300" y="2268"/>
                  </a:lnTo>
                  <a:lnTo>
                    <a:pt x="1302" y="2296"/>
                  </a:lnTo>
                  <a:lnTo>
                    <a:pt x="1302" y="2296"/>
                  </a:lnTo>
                  <a:lnTo>
                    <a:pt x="1300" y="2328"/>
                  </a:lnTo>
                  <a:lnTo>
                    <a:pt x="1296" y="2360"/>
                  </a:lnTo>
                  <a:lnTo>
                    <a:pt x="1286" y="2392"/>
                  </a:lnTo>
                  <a:lnTo>
                    <a:pt x="1274" y="2422"/>
                  </a:lnTo>
                  <a:lnTo>
                    <a:pt x="1272" y="2424"/>
                  </a:lnTo>
                  <a:lnTo>
                    <a:pt x="1272" y="2424"/>
                  </a:lnTo>
                  <a:lnTo>
                    <a:pt x="1258" y="2454"/>
                  </a:lnTo>
                  <a:lnTo>
                    <a:pt x="1244" y="2486"/>
                  </a:lnTo>
                  <a:lnTo>
                    <a:pt x="1234" y="2514"/>
                  </a:lnTo>
                  <a:lnTo>
                    <a:pt x="1232" y="2524"/>
                  </a:lnTo>
                  <a:lnTo>
                    <a:pt x="1230" y="2534"/>
                  </a:lnTo>
                  <a:lnTo>
                    <a:pt x="1230" y="2534"/>
                  </a:lnTo>
                  <a:lnTo>
                    <a:pt x="1230" y="2542"/>
                  </a:lnTo>
                  <a:lnTo>
                    <a:pt x="1232" y="2550"/>
                  </a:lnTo>
                  <a:lnTo>
                    <a:pt x="1236" y="2558"/>
                  </a:lnTo>
                  <a:lnTo>
                    <a:pt x="1240" y="2566"/>
                  </a:lnTo>
                  <a:lnTo>
                    <a:pt x="1248" y="2574"/>
                  </a:lnTo>
                  <a:lnTo>
                    <a:pt x="1258" y="2578"/>
                  </a:lnTo>
                  <a:lnTo>
                    <a:pt x="1272" y="2582"/>
                  </a:lnTo>
                  <a:lnTo>
                    <a:pt x="1290" y="2584"/>
                  </a:lnTo>
                  <a:lnTo>
                    <a:pt x="2008" y="2584"/>
                  </a:lnTo>
                  <a:lnTo>
                    <a:pt x="2008" y="1866"/>
                  </a:lnTo>
                  <a:lnTo>
                    <a:pt x="2008" y="1866"/>
                  </a:lnTo>
                  <a:lnTo>
                    <a:pt x="2010" y="1846"/>
                  </a:lnTo>
                  <a:lnTo>
                    <a:pt x="2012" y="1828"/>
                  </a:lnTo>
                  <a:lnTo>
                    <a:pt x="2016" y="1812"/>
                  </a:lnTo>
                  <a:lnTo>
                    <a:pt x="2022" y="1796"/>
                  </a:lnTo>
                  <a:lnTo>
                    <a:pt x="2028" y="1780"/>
                  </a:lnTo>
                  <a:lnTo>
                    <a:pt x="2036" y="1768"/>
                  </a:lnTo>
                  <a:lnTo>
                    <a:pt x="2046" y="1756"/>
                  </a:lnTo>
                  <a:lnTo>
                    <a:pt x="2056" y="1744"/>
                  </a:lnTo>
                  <a:lnTo>
                    <a:pt x="2068" y="1736"/>
                  </a:lnTo>
                  <a:lnTo>
                    <a:pt x="2080" y="1726"/>
                  </a:lnTo>
                  <a:lnTo>
                    <a:pt x="2092" y="1720"/>
                  </a:lnTo>
                  <a:lnTo>
                    <a:pt x="2106" y="1714"/>
                  </a:lnTo>
                  <a:lnTo>
                    <a:pt x="2120" y="1710"/>
                  </a:lnTo>
                  <a:lnTo>
                    <a:pt x="2134" y="1706"/>
                  </a:lnTo>
                  <a:lnTo>
                    <a:pt x="2148" y="1704"/>
                  </a:lnTo>
                  <a:lnTo>
                    <a:pt x="2162" y="1704"/>
                  </a:lnTo>
                  <a:lnTo>
                    <a:pt x="2162" y="1704"/>
                  </a:lnTo>
                  <a:lnTo>
                    <a:pt x="2184" y="1706"/>
                  </a:lnTo>
                  <a:lnTo>
                    <a:pt x="2206" y="1710"/>
                  </a:lnTo>
                  <a:lnTo>
                    <a:pt x="2228" y="1718"/>
                  </a:lnTo>
                  <a:lnTo>
                    <a:pt x="2252" y="1726"/>
                  </a:lnTo>
                  <a:lnTo>
                    <a:pt x="2292" y="1744"/>
                  </a:lnTo>
                  <a:lnTo>
                    <a:pt x="2320" y="1758"/>
                  </a:lnTo>
                  <a:lnTo>
                    <a:pt x="2320" y="1758"/>
                  </a:lnTo>
                  <a:lnTo>
                    <a:pt x="2340" y="1766"/>
                  </a:lnTo>
                  <a:lnTo>
                    <a:pt x="2358" y="1772"/>
                  </a:lnTo>
                  <a:lnTo>
                    <a:pt x="2378" y="1774"/>
                  </a:lnTo>
                  <a:lnTo>
                    <a:pt x="2398" y="1776"/>
                  </a:lnTo>
                  <a:lnTo>
                    <a:pt x="2398" y="1776"/>
                  </a:lnTo>
                  <a:lnTo>
                    <a:pt x="2418" y="1774"/>
                  </a:lnTo>
                  <a:lnTo>
                    <a:pt x="2436" y="1772"/>
                  </a:lnTo>
                  <a:lnTo>
                    <a:pt x="2454" y="1768"/>
                  </a:lnTo>
                  <a:lnTo>
                    <a:pt x="2470" y="1760"/>
                  </a:lnTo>
                  <a:lnTo>
                    <a:pt x="2486" y="1754"/>
                  </a:lnTo>
                  <a:lnTo>
                    <a:pt x="2502" y="1744"/>
                  </a:lnTo>
                  <a:lnTo>
                    <a:pt x="2516" y="1734"/>
                  </a:lnTo>
                  <a:lnTo>
                    <a:pt x="2530" y="1722"/>
                  </a:lnTo>
                  <a:lnTo>
                    <a:pt x="2542" y="1708"/>
                  </a:lnTo>
                  <a:lnTo>
                    <a:pt x="2552" y="1694"/>
                  </a:lnTo>
                  <a:lnTo>
                    <a:pt x="2562" y="1678"/>
                  </a:lnTo>
                  <a:lnTo>
                    <a:pt x="2570" y="1662"/>
                  </a:lnTo>
                  <a:lnTo>
                    <a:pt x="2576" y="1646"/>
                  </a:lnTo>
                  <a:lnTo>
                    <a:pt x="2580" y="1628"/>
                  </a:lnTo>
                  <a:lnTo>
                    <a:pt x="2582" y="1610"/>
                  </a:lnTo>
                  <a:lnTo>
                    <a:pt x="2584" y="1590"/>
                  </a:lnTo>
                  <a:lnTo>
                    <a:pt x="2584" y="1590"/>
                  </a:lnTo>
                  <a:lnTo>
                    <a:pt x="2582" y="1572"/>
                  </a:lnTo>
                  <a:lnTo>
                    <a:pt x="2580" y="1554"/>
                  </a:lnTo>
                  <a:lnTo>
                    <a:pt x="2576" y="1536"/>
                  </a:lnTo>
                  <a:lnTo>
                    <a:pt x="2570" y="1518"/>
                  </a:lnTo>
                  <a:lnTo>
                    <a:pt x="2562" y="1502"/>
                  </a:lnTo>
                  <a:lnTo>
                    <a:pt x="2552" y="1488"/>
                  </a:lnTo>
                  <a:lnTo>
                    <a:pt x="2542" y="1472"/>
                  </a:lnTo>
                  <a:lnTo>
                    <a:pt x="2530" y="1460"/>
                  </a:lnTo>
                  <a:lnTo>
                    <a:pt x="2516" y="1448"/>
                  </a:lnTo>
                  <a:lnTo>
                    <a:pt x="2502" y="1438"/>
                  </a:lnTo>
                  <a:lnTo>
                    <a:pt x="2486" y="1428"/>
                  </a:lnTo>
                  <a:lnTo>
                    <a:pt x="2470" y="1420"/>
                  </a:lnTo>
                  <a:lnTo>
                    <a:pt x="2454" y="1414"/>
                  </a:lnTo>
                  <a:lnTo>
                    <a:pt x="2436" y="1410"/>
                  </a:lnTo>
                  <a:lnTo>
                    <a:pt x="2418" y="1406"/>
                  </a:lnTo>
                  <a:lnTo>
                    <a:pt x="2398" y="1406"/>
                  </a:lnTo>
                  <a:lnTo>
                    <a:pt x="2398" y="1406"/>
                  </a:lnTo>
                  <a:close/>
                </a:path>
              </a:pathLst>
            </a:custGeom>
            <a:solidFill>
              <a:srgbClr val="21AAE0"/>
            </a:solidFill>
            <a:ln>
              <a:noFill/>
            </a:ln>
          </p:spPr>
          <p:txBody>
            <a:bodyPr vert="horz" wrap="square" lIns="121904" tIns="60952" rIns="121904" bIns="60952" numCol="1" anchor="t" anchorCtr="0" compatLnSpc="1"/>
            <a:lstStyle/>
            <a:p>
              <a:pPr defTabSz="913765"/>
              <a:endParaRPr lang="zh-CN" altLang="en-US">
                <a:solidFill>
                  <a:srgbClr val="3B3838"/>
                </a:solidFill>
              </a:endParaRPr>
            </a:p>
          </p:txBody>
        </p:sp>
        <p:grpSp>
          <p:nvGrpSpPr>
            <p:cNvPr id="120" name="组合 119"/>
            <p:cNvGrpSpPr/>
            <p:nvPr/>
          </p:nvGrpSpPr>
          <p:grpSpPr>
            <a:xfrm>
              <a:off x="3690526" y="2669303"/>
              <a:ext cx="298384" cy="293454"/>
              <a:chOff x="5294313" y="6135688"/>
              <a:chExt cx="865188" cy="850900"/>
            </a:xfrm>
            <a:grpFill/>
          </p:grpSpPr>
          <p:sp>
            <p:nvSpPr>
              <p:cNvPr id="121" name="Freeform 28"/>
              <p:cNvSpPr/>
              <p:nvPr/>
            </p:nvSpPr>
            <p:spPr bwMode="auto">
              <a:xfrm>
                <a:off x="5495925" y="6199188"/>
                <a:ext cx="463550" cy="544513"/>
              </a:xfrm>
              <a:custGeom>
                <a:avLst/>
                <a:gdLst>
                  <a:gd name="T0" fmla="*/ 292 w 292"/>
                  <a:gd name="T1" fmla="*/ 0 h 343"/>
                  <a:gd name="T2" fmla="*/ 292 w 292"/>
                  <a:gd name="T3" fmla="*/ 0 h 343"/>
                  <a:gd name="T4" fmla="*/ 292 w 292"/>
                  <a:gd name="T5" fmla="*/ 170 h 343"/>
                  <a:gd name="T6" fmla="*/ 292 w 292"/>
                  <a:gd name="T7" fmla="*/ 170 h 343"/>
                  <a:gd name="T8" fmla="*/ 291 w 292"/>
                  <a:gd name="T9" fmla="*/ 177 h 343"/>
                  <a:gd name="T10" fmla="*/ 290 w 292"/>
                  <a:gd name="T11" fmla="*/ 186 h 343"/>
                  <a:gd name="T12" fmla="*/ 287 w 292"/>
                  <a:gd name="T13" fmla="*/ 195 h 343"/>
                  <a:gd name="T14" fmla="*/ 283 w 292"/>
                  <a:gd name="T15" fmla="*/ 206 h 343"/>
                  <a:gd name="T16" fmla="*/ 278 w 292"/>
                  <a:gd name="T17" fmla="*/ 217 h 343"/>
                  <a:gd name="T18" fmla="*/ 272 w 292"/>
                  <a:gd name="T19" fmla="*/ 229 h 343"/>
                  <a:gd name="T20" fmla="*/ 264 w 292"/>
                  <a:gd name="T21" fmla="*/ 242 h 343"/>
                  <a:gd name="T22" fmla="*/ 256 w 292"/>
                  <a:gd name="T23" fmla="*/ 255 h 343"/>
                  <a:gd name="T24" fmla="*/ 246 w 292"/>
                  <a:gd name="T25" fmla="*/ 267 h 343"/>
                  <a:gd name="T26" fmla="*/ 235 w 292"/>
                  <a:gd name="T27" fmla="*/ 281 h 343"/>
                  <a:gd name="T28" fmla="*/ 223 w 292"/>
                  <a:gd name="T29" fmla="*/ 293 h 343"/>
                  <a:gd name="T30" fmla="*/ 210 w 292"/>
                  <a:gd name="T31" fmla="*/ 305 h 343"/>
                  <a:gd name="T32" fmla="*/ 196 w 292"/>
                  <a:gd name="T33" fmla="*/ 316 h 343"/>
                  <a:gd name="T34" fmla="*/ 180 w 292"/>
                  <a:gd name="T35" fmla="*/ 326 h 343"/>
                  <a:gd name="T36" fmla="*/ 164 w 292"/>
                  <a:gd name="T37" fmla="*/ 335 h 343"/>
                  <a:gd name="T38" fmla="*/ 146 w 292"/>
                  <a:gd name="T39" fmla="*/ 343 h 343"/>
                  <a:gd name="T40" fmla="*/ 146 w 292"/>
                  <a:gd name="T41" fmla="*/ 343 h 343"/>
                  <a:gd name="T42" fmla="*/ 129 w 292"/>
                  <a:gd name="T43" fmla="*/ 335 h 343"/>
                  <a:gd name="T44" fmla="*/ 111 w 292"/>
                  <a:gd name="T45" fmla="*/ 326 h 343"/>
                  <a:gd name="T46" fmla="*/ 96 w 292"/>
                  <a:gd name="T47" fmla="*/ 316 h 343"/>
                  <a:gd name="T48" fmla="*/ 82 w 292"/>
                  <a:gd name="T49" fmla="*/ 305 h 343"/>
                  <a:gd name="T50" fmla="*/ 69 w 292"/>
                  <a:gd name="T51" fmla="*/ 293 h 343"/>
                  <a:gd name="T52" fmla="*/ 57 w 292"/>
                  <a:gd name="T53" fmla="*/ 281 h 343"/>
                  <a:gd name="T54" fmla="*/ 46 w 292"/>
                  <a:gd name="T55" fmla="*/ 267 h 343"/>
                  <a:gd name="T56" fmla="*/ 36 w 292"/>
                  <a:gd name="T57" fmla="*/ 255 h 343"/>
                  <a:gd name="T58" fmla="*/ 28 w 292"/>
                  <a:gd name="T59" fmla="*/ 242 h 343"/>
                  <a:gd name="T60" fmla="*/ 20 w 292"/>
                  <a:gd name="T61" fmla="*/ 229 h 343"/>
                  <a:gd name="T62" fmla="*/ 14 w 292"/>
                  <a:gd name="T63" fmla="*/ 217 h 343"/>
                  <a:gd name="T64" fmla="*/ 9 w 292"/>
                  <a:gd name="T65" fmla="*/ 206 h 343"/>
                  <a:gd name="T66" fmla="*/ 5 w 292"/>
                  <a:gd name="T67" fmla="*/ 195 h 343"/>
                  <a:gd name="T68" fmla="*/ 2 w 292"/>
                  <a:gd name="T69" fmla="*/ 186 h 343"/>
                  <a:gd name="T70" fmla="*/ 0 w 292"/>
                  <a:gd name="T71" fmla="*/ 177 h 343"/>
                  <a:gd name="T72" fmla="*/ 0 w 292"/>
                  <a:gd name="T73" fmla="*/ 170 h 343"/>
                  <a:gd name="T74" fmla="*/ 0 w 292"/>
                  <a:gd name="T75" fmla="*/ 170 h 343"/>
                  <a:gd name="T76" fmla="*/ 0 w 292"/>
                  <a:gd name="T77"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2" h="343">
                    <a:moveTo>
                      <a:pt x="292" y="0"/>
                    </a:moveTo>
                    <a:lnTo>
                      <a:pt x="292" y="0"/>
                    </a:lnTo>
                    <a:lnTo>
                      <a:pt x="292" y="170"/>
                    </a:lnTo>
                    <a:lnTo>
                      <a:pt x="292" y="170"/>
                    </a:lnTo>
                    <a:lnTo>
                      <a:pt x="291" y="177"/>
                    </a:lnTo>
                    <a:lnTo>
                      <a:pt x="290" y="186"/>
                    </a:lnTo>
                    <a:lnTo>
                      <a:pt x="287" y="195"/>
                    </a:lnTo>
                    <a:lnTo>
                      <a:pt x="283" y="206"/>
                    </a:lnTo>
                    <a:lnTo>
                      <a:pt x="278" y="217"/>
                    </a:lnTo>
                    <a:lnTo>
                      <a:pt x="272" y="229"/>
                    </a:lnTo>
                    <a:lnTo>
                      <a:pt x="264" y="242"/>
                    </a:lnTo>
                    <a:lnTo>
                      <a:pt x="256" y="255"/>
                    </a:lnTo>
                    <a:lnTo>
                      <a:pt x="246" y="267"/>
                    </a:lnTo>
                    <a:lnTo>
                      <a:pt x="235" y="281"/>
                    </a:lnTo>
                    <a:lnTo>
                      <a:pt x="223" y="293"/>
                    </a:lnTo>
                    <a:lnTo>
                      <a:pt x="210" y="305"/>
                    </a:lnTo>
                    <a:lnTo>
                      <a:pt x="196" y="316"/>
                    </a:lnTo>
                    <a:lnTo>
                      <a:pt x="180" y="326"/>
                    </a:lnTo>
                    <a:lnTo>
                      <a:pt x="164" y="335"/>
                    </a:lnTo>
                    <a:lnTo>
                      <a:pt x="146" y="343"/>
                    </a:lnTo>
                    <a:lnTo>
                      <a:pt x="146" y="343"/>
                    </a:lnTo>
                    <a:lnTo>
                      <a:pt x="129" y="335"/>
                    </a:lnTo>
                    <a:lnTo>
                      <a:pt x="111" y="326"/>
                    </a:lnTo>
                    <a:lnTo>
                      <a:pt x="96" y="316"/>
                    </a:lnTo>
                    <a:lnTo>
                      <a:pt x="82" y="305"/>
                    </a:lnTo>
                    <a:lnTo>
                      <a:pt x="69" y="293"/>
                    </a:lnTo>
                    <a:lnTo>
                      <a:pt x="57" y="281"/>
                    </a:lnTo>
                    <a:lnTo>
                      <a:pt x="46" y="267"/>
                    </a:lnTo>
                    <a:lnTo>
                      <a:pt x="36" y="255"/>
                    </a:lnTo>
                    <a:lnTo>
                      <a:pt x="28" y="242"/>
                    </a:lnTo>
                    <a:lnTo>
                      <a:pt x="20" y="229"/>
                    </a:lnTo>
                    <a:lnTo>
                      <a:pt x="14" y="217"/>
                    </a:lnTo>
                    <a:lnTo>
                      <a:pt x="9" y="206"/>
                    </a:lnTo>
                    <a:lnTo>
                      <a:pt x="5" y="195"/>
                    </a:lnTo>
                    <a:lnTo>
                      <a:pt x="2" y="186"/>
                    </a:lnTo>
                    <a:lnTo>
                      <a:pt x="0" y="177"/>
                    </a:lnTo>
                    <a:lnTo>
                      <a:pt x="0" y="170"/>
                    </a:lnTo>
                    <a:lnTo>
                      <a:pt x="0" y="170"/>
                    </a:lnTo>
                    <a:lnTo>
                      <a:pt x="0" y="0"/>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2" name="Freeform 29"/>
              <p:cNvSpPr/>
              <p:nvPr/>
            </p:nvSpPr>
            <p:spPr bwMode="auto">
              <a:xfrm>
                <a:off x="5294313" y="6199188"/>
                <a:ext cx="865188" cy="334963"/>
              </a:xfrm>
              <a:custGeom>
                <a:avLst/>
                <a:gdLst>
                  <a:gd name="T0" fmla="*/ 447 w 545"/>
                  <a:gd name="T1" fmla="*/ 211 h 211"/>
                  <a:gd name="T2" fmla="*/ 447 w 545"/>
                  <a:gd name="T3" fmla="*/ 211 h 211"/>
                  <a:gd name="T4" fmla="*/ 462 w 545"/>
                  <a:gd name="T5" fmla="*/ 200 h 211"/>
                  <a:gd name="T6" fmla="*/ 478 w 545"/>
                  <a:gd name="T7" fmla="*/ 187 h 211"/>
                  <a:gd name="T8" fmla="*/ 496 w 545"/>
                  <a:gd name="T9" fmla="*/ 170 h 211"/>
                  <a:gd name="T10" fmla="*/ 505 w 545"/>
                  <a:gd name="T11" fmla="*/ 160 h 211"/>
                  <a:gd name="T12" fmla="*/ 514 w 545"/>
                  <a:gd name="T13" fmla="*/ 150 h 211"/>
                  <a:gd name="T14" fmla="*/ 523 w 545"/>
                  <a:gd name="T15" fmla="*/ 138 h 211"/>
                  <a:gd name="T16" fmla="*/ 530 w 545"/>
                  <a:gd name="T17" fmla="*/ 126 h 211"/>
                  <a:gd name="T18" fmla="*/ 536 w 545"/>
                  <a:gd name="T19" fmla="*/ 114 h 211"/>
                  <a:gd name="T20" fmla="*/ 541 w 545"/>
                  <a:gd name="T21" fmla="*/ 101 h 211"/>
                  <a:gd name="T22" fmla="*/ 544 w 545"/>
                  <a:gd name="T23" fmla="*/ 87 h 211"/>
                  <a:gd name="T24" fmla="*/ 545 w 545"/>
                  <a:gd name="T25" fmla="*/ 74 h 211"/>
                  <a:gd name="T26" fmla="*/ 545 w 545"/>
                  <a:gd name="T27" fmla="*/ 74 h 211"/>
                  <a:gd name="T28" fmla="*/ 544 w 545"/>
                  <a:gd name="T29" fmla="*/ 60 h 211"/>
                  <a:gd name="T30" fmla="*/ 541 w 545"/>
                  <a:gd name="T31" fmla="*/ 49 h 211"/>
                  <a:gd name="T32" fmla="*/ 536 w 545"/>
                  <a:gd name="T33" fmla="*/ 39 h 211"/>
                  <a:gd name="T34" fmla="*/ 530 w 545"/>
                  <a:gd name="T35" fmla="*/ 30 h 211"/>
                  <a:gd name="T36" fmla="*/ 522 w 545"/>
                  <a:gd name="T37" fmla="*/ 23 h 211"/>
                  <a:gd name="T38" fmla="*/ 512 w 545"/>
                  <a:gd name="T39" fmla="*/ 17 h 211"/>
                  <a:gd name="T40" fmla="*/ 502 w 545"/>
                  <a:gd name="T41" fmla="*/ 12 h 211"/>
                  <a:gd name="T42" fmla="*/ 491 w 545"/>
                  <a:gd name="T43" fmla="*/ 9 h 211"/>
                  <a:gd name="T44" fmla="*/ 479 w 545"/>
                  <a:gd name="T45" fmla="*/ 6 h 211"/>
                  <a:gd name="T46" fmla="*/ 467 w 545"/>
                  <a:gd name="T47" fmla="*/ 3 h 211"/>
                  <a:gd name="T48" fmla="*/ 442 w 545"/>
                  <a:gd name="T49" fmla="*/ 1 h 211"/>
                  <a:gd name="T50" fmla="*/ 418 w 545"/>
                  <a:gd name="T51" fmla="*/ 0 h 211"/>
                  <a:gd name="T52" fmla="*/ 395 w 545"/>
                  <a:gd name="T53" fmla="*/ 0 h 211"/>
                  <a:gd name="T54" fmla="*/ 395 w 545"/>
                  <a:gd name="T55" fmla="*/ 0 h 211"/>
                  <a:gd name="T56" fmla="*/ 273 w 545"/>
                  <a:gd name="T57" fmla="*/ 0 h 211"/>
                  <a:gd name="T58" fmla="*/ 273 w 545"/>
                  <a:gd name="T59" fmla="*/ 0 h 211"/>
                  <a:gd name="T60" fmla="*/ 150 w 545"/>
                  <a:gd name="T61" fmla="*/ 0 h 211"/>
                  <a:gd name="T62" fmla="*/ 150 w 545"/>
                  <a:gd name="T63" fmla="*/ 0 h 211"/>
                  <a:gd name="T64" fmla="*/ 128 w 545"/>
                  <a:gd name="T65" fmla="*/ 0 h 211"/>
                  <a:gd name="T66" fmla="*/ 104 w 545"/>
                  <a:gd name="T67" fmla="*/ 1 h 211"/>
                  <a:gd name="T68" fmla="*/ 79 w 545"/>
                  <a:gd name="T69" fmla="*/ 3 h 211"/>
                  <a:gd name="T70" fmla="*/ 67 w 545"/>
                  <a:gd name="T71" fmla="*/ 6 h 211"/>
                  <a:gd name="T72" fmla="*/ 55 w 545"/>
                  <a:gd name="T73" fmla="*/ 9 h 211"/>
                  <a:gd name="T74" fmla="*/ 44 w 545"/>
                  <a:gd name="T75" fmla="*/ 12 h 211"/>
                  <a:gd name="T76" fmla="*/ 33 w 545"/>
                  <a:gd name="T77" fmla="*/ 17 h 211"/>
                  <a:gd name="T78" fmla="*/ 24 w 545"/>
                  <a:gd name="T79" fmla="*/ 23 h 211"/>
                  <a:gd name="T80" fmla="*/ 16 w 545"/>
                  <a:gd name="T81" fmla="*/ 30 h 211"/>
                  <a:gd name="T82" fmla="*/ 9 w 545"/>
                  <a:gd name="T83" fmla="*/ 39 h 211"/>
                  <a:gd name="T84" fmla="*/ 4 w 545"/>
                  <a:gd name="T85" fmla="*/ 49 h 211"/>
                  <a:gd name="T86" fmla="*/ 1 w 545"/>
                  <a:gd name="T87" fmla="*/ 60 h 211"/>
                  <a:gd name="T88" fmla="*/ 0 w 545"/>
                  <a:gd name="T89" fmla="*/ 74 h 211"/>
                  <a:gd name="T90" fmla="*/ 0 w 545"/>
                  <a:gd name="T91" fmla="*/ 74 h 211"/>
                  <a:gd name="T92" fmla="*/ 1 w 545"/>
                  <a:gd name="T93" fmla="*/ 87 h 211"/>
                  <a:gd name="T94" fmla="*/ 5 w 545"/>
                  <a:gd name="T95" fmla="*/ 101 h 211"/>
                  <a:gd name="T96" fmla="*/ 9 w 545"/>
                  <a:gd name="T97" fmla="*/ 114 h 211"/>
                  <a:gd name="T98" fmla="*/ 16 w 545"/>
                  <a:gd name="T99" fmla="*/ 126 h 211"/>
                  <a:gd name="T100" fmla="*/ 23 w 545"/>
                  <a:gd name="T101" fmla="*/ 138 h 211"/>
                  <a:gd name="T102" fmla="*/ 32 w 545"/>
                  <a:gd name="T103" fmla="*/ 150 h 211"/>
                  <a:gd name="T104" fmla="*/ 40 w 545"/>
                  <a:gd name="T105" fmla="*/ 160 h 211"/>
                  <a:gd name="T106" fmla="*/ 50 w 545"/>
                  <a:gd name="T107" fmla="*/ 170 h 211"/>
                  <a:gd name="T108" fmla="*/ 68 w 545"/>
                  <a:gd name="T109" fmla="*/ 187 h 211"/>
                  <a:gd name="T110" fmla="*/ 84 w 545"/>
                  <a:gd name="T111" fmla="*/ 200 h 211"/>
                  <a:gd name="T112" fmla="*/ 99 w 545"/>
                  <a:gd name="T113"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5" h="211">
                    <a:moveTo>
                      <a:pt x="447" y="211"/>
                    </a:moveTo>
                    <a:lnTo>
                      <a:pt x="447" y="211"/>
                    </a:lnTo>
                    <a:lnTo>
                      <a:pt x="462" y="200"/>
                    </a:lnTo>
                    <a:lnTo>
                      <a:pt x="478" y="187"/>
                    </a:lnTo>
                    <a:lnTo>
                      <a:pt x="496" y="170"/>
                    </a:lnTo>
                    <a:lnTo>
                      <a:pt x="505" y="160"/>
                    </a:lnTo>
                    <a:lnTo>
                      <a:pt x="514" y="150"/>
                    </a:lnTo>
                    <a:lnTo>
                      <a:pt x="523" y="138"/>
                    </a:lnTo>
                    <a:lnTo>
                      <a:pt x="530" y="126"/>
                    </a:lnTo>
                    <a:lnTo>
                      <a:pt x="536" y="114"/>
                    </a:lnTo>
                    <a:lnTo>
                      <a:pt x="541" y="101"/>
                    </a:lnTo>
                    <a:lnTo>
                      <a:pt x="544" y="87"/>
                    </a:lnTo>
                    <a:lnTo>
                      <a:pt x="545" y="74"/>
                    </a:lnTo>
                    <a:lnTo>
                      <a:pt x="545" y="74"/>
                    </a:lnTo>
                    <a:lnTo>
                      <a:pt x="544" y="60"/>
                    </a:lnTo>
                    <a:lnTo>
                      <a:pt x="541" y="49"/>
                    </a:lnTo>
                    <a:lnTo>
                      <a:pt x="536" y="39"/>
                    </a:lnTo>
                    <a:lnTo>
                      <a:pt x="530" y="30"/>
                    </a:lnTo>
                    <a:lnTo>
                      <a:pt x="522" y="23"/>
                    </a:lnTo>
                    <a:lnTo>
                      <a:pt x="512" y="17"/>
                    </a:lnTo>
                    <a:lnTo>
                      <a:pt x="502" y="12"/>
                    </a:lnTo>
                    <a:lnTo>
                      <a:pt x="491" y="9"/>
                    </a:lnTo>
                    <a:lnTo>
                      <a:pt x="479" y="6"/>
                    </a:lnTo>
                    <a:lnTo>
                      <a:pt x="467" y="3"/>
                    </a:lnTo>
                    <a:lnTo>
                      <a:pt x="442" y="1"/>
                    </a:lnTo>
                    <a:lnTo>
                      <a:pt x="418" y="0"/>
                    </a:lnTo>
                    <a:lnTo>
                      <a:pt x="395" y="0"/>
                    </a:lnTo>
                    <a:lnTo>
                      <a:pt x="395" y="0"/>
                    </a:lnTo>
                    <a:lnTo>
                      <a:pt x="273" y="0"/>
                    </a:lnTo>
                    <a:lnTo>
                      <a:pt x="273" y="0"/>
                    </a:lnTo>
                    <a:lnTo>
                      <a:pt x="150" y="0"/>
                    </a:lnTo>
                    <a:lnTo>
                      <a:pt x="150" y="0"/>
                    </a:lnTo>
                    <a:lnTo>
                      <a:pt x="128" y="0"/>
                    </a:lnTo>
                    <a:lnTo>
                      <a:pt x="104" y="1"/>
                    </a:lnTo>
                    <a:lnTo>
                      <a:pt x="79" y="3"/>
                    </a:lnTo>
                    <a:lnTo>
                      <a:pt x="67" y="6"/>
                    </a:lnTo>
                    <a:lnTo>
                      <a:pt x="55" y="9"/>
                    </a:lnTo>
                    <a:lnTo>
                      <a:pt x="44" y="12"/>
                    </a:lnTo>
                    <a:lnTo>
                      <a:pt x="33" y="17"/>
                    </a:lnTo>
                    <a:lnTo>
                      <a:pt x="24" y="23"/>
                    </a:lnTo>
                    <a:lnTo>
                      <a:pt x="16" y="30"/>
                    </a:lnTo>
                    <a:lnTo>
                      <a:pt x="9" y="39"/>
                    </a:lnTo>
                    <a:lnTo>
                      <a:pt x="4" y="49"/>
                    </a:lnTo>
                    <a:lnTo>
                      <a:pt x="1" y="60"/>
                    </a:lnTo>
                    <a:lnTo>
                      <a:pt x="0" y="74"/>
                    </a:lnTo>
                    <a:lnTo>
                      <a:pt x="0" y="74"/>
                    </a:lnTo>
                    <a:lnTo>
                      <a:pt x="1" y="87"/>
                    </a:lnTo>
                    <a:lnTo>
                      <a:pt x="5" y="101"/>
                    </a:lnTo>
                    <a:lnTo>
                      <a:pt x="9" y="114"/>
                    </a:lnTo>
                    <a:lnTo>
                      <a:pt x="16" y="126"/>
                    </a:lnTo>
                    <a:lnTo>
                      <a:pt x="23" y="138"/>
                    </a:lnTo>
                    <a:lnTo>
                      <a:pt x="32" y="150"/>
                    </a:lnTo>
                    <a:lnTo>
                      <a:pt x="40" y="160"/>
                    </a:lnTo>
                    <a:lnTo>
                      <a:pt x="50" y="170"/>
                    </a:lnTo>
                    <a:lnTo>
                      <a:pt x="68" y="187"/>
                    </a:lnTo>
                    <a:lnTo>
                      <a:pt x="84" y="200"/>
                    </a:lnTo>
                    <a:lnTo>
                      <a:pt x="99" y="211"/>
                    </a:lnTo>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3" name="Line 30"/>
              <p:cNvSpPr>
                <a:spLocks noChangeShapeType="1"/>
              </p:cNvSpPr>
              <p:nvPr/>
            </p:nvSpPr>
            <p:spPr bwMode="auto">
              <a:xfrm>
                <a:off x="5495925" y="6135688"/>
                <a:ext cx="463550" cy="0"/>
              </a:xfrm>
              <a:prstGeom prst="line">
                <a:avLst/>
              </a:pr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4" name="Line 31"/>
              <p:cNvSpPr>
                <a:spLocks noChangeShapeType="1"/>
              </p:cNvSpPr>
              <p:nvPr/>
            </p:nvSpPr>
            <p:spPr bwMode="auto">
              <a:xfrm>
                <a:off x="5727700" y="6743700"/>
                <a:ext cx="0" cy="92075"/>
              </a:xfrm>
              <a:prstGeom prst="line">
                <a:avLst/>
              </a:prstGeom>
              <a:grp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sp>
            <p:nvSpPr>
              <p:cNvPr id="125" name="Freeform 32"/>
              <p:cNvSpPr/>
              <p:nvPr/>
            </p:nvSpPr>
            <p:spPr bwMode="auto">
              <a:xfrm>
                <a:off x="5549900" y="6878638"/>
                <a:ext cx="355600" cy="107950"/>
              </a:xfrm>
              <a:custGeom>
                <a:avLst/>
                <a:gdLst>
                  <a:gd name="T0" fmla="*/ 0 w 224"/>
                  <a:gd name="T1" fmla="*/ 68 h 68"/>
                  <a:gd name="T2" fmla="*/ 0 w 224"/>
                  <a:gd name="T3" fmla="*/ 32 h 68"/>
                  <a:gd name="T4" fmla="*/ 0 w 224"/>
                  <a:gd name="T5" fmla="*/ 32 h 68"/>
                  <a:gd name="T6" fmla="*/ 0 w 224"/>
                  <a:gd name="T7" fmla="*/ 25 h 68"/>
                  <a:gd name="T8" fmla="*/ 2 w 224"/>
                  <a:gd name="T9" fmla="*/ 19 h 68"/>
                  <a:gd name="T10" fmla="*/ 5 w 224"/>
                  <a:gd name="T11" fmla="*/ 14 h 68"/>
                  <a:gd name="T12" fmla="*/ 9 w 224"/>
                  <a:gd name="T13" fmla="*/ 10 h 68"/>
                  <a:gd name="T14" fmla="*/ 13 w 224"/>
                  <a:gd name="T15" fmla="*/ 6 h 68"/>
                  <a:gd name="T16" fmla="*/ 19 w 224"/>
                  <a:gd name="T17" fmla="*/ 3 h 68"/>
                  <a:gd name="T18" fmla="*/ 24 w 224"/>
                  <a:gd name="T19" fmla="*/ 1 h 68"/>
                  <a:gd name="T20" fmla="*/ 31 w 224"/>
                  <a:gd name="T21" fmla="*/ 0 h 68"/>
                  <a:gd name="T22" fmla="*/ 193 w 224"/>
                  <a:gd name="T23" fmla="*/ 0 h 68"/>
                  <a:gd name="T24" fmla="*/ 193 w 224"/>
                  <a:gd name="T25" fmla="*/ 0 h 68"/>
                  <a:gd name="T26" fmla="*/ 199 w 224"/>
                  <a:gd name="T27" fmla="*/ 1 h 68"/>
                  <a:gd name="T28" fmla="*/ 205 w 224"/>
                  <a:gd name="T29" fmla="*/ 3 h 68"/>
                  <a:gd name="T30" fmla="*/ 210 w 224"/>
                  <a:gd name="T31" fmla="*/ 6 h 68"/>
                  <a:gd name="T32" fmla="*/ 215 w 224"/>
                  <a:gd name="T33" fmla="*/ 10 h 68"/>
                  <a:gd name="T34" fmla="*/ 219 w 224"/>
                  <a:gd name="T35" fmla="*/ 14 h 68"/>
                  <a:gd name="T36" fmla="*/ 222 w 224"/>
                  <a:gd name="T37" fmla="*/ 19 h 68"/>
                  <a:gd name="T38" fmla="*/ 224 w 224"/>
                  <a:gd name="T39" fmla="*/ 25 h 68"/>
                  <a:gd name="T40" fmla="*/ 224 w 224"/>
                  <a:gd name="T41" fmla="*/ 32 h 68"/>
                  <a:gd name="T42" fmla="*/ 224 w 224"/>
                  <a:gd name="T43" fmla="*/ 68 h 68"/>
                  <a:gd name="T44" fmla="*/ 0 w 224"/>
                  <a:gd name="T4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4" h="68">
                    <a:moveTo>
                      <a:pt x="0" y="68"/>
                    </a:moveTo>
                    <a:lnTo>
                      <a:pt x="0" y="32"/>
                    </a:lnTo>
                    <a:lnTo>
                      <a:pt x="0" y="32"/>
                    </a:lnTo>
                    <a:lnTo>
                      <a:pt x="0" y="25"/>
                    </a:lnTo>
                    <a:lnTo>
                      <a:pt x="2" y="19"/>
                    </a:lnTo>
                    <a:lnTo>
                      <a:pt x="5" y="14"/>
                    </a:lnTo>
                    <a:lnTo>
                      <a:pt x="9" y="10"/>
                    </a:lnTo>
                    <a:lnTo>
                      <a:pt x="13" y="6"/>
                    </a:lnTo>
                    <a:lnTo>
                      <a:pt x="19" y="3"/>
                    </a:lnTo>
                    <a:lnTo>
                      <a:pt x="24" y="1"/>
                    </a:lnTo>
                    <a:lnTo>
                      <a:pt x="31" y="0"/>
                    </a:lnTo>
                    <a:lnTo>
                      <a:pt x="193" y="0"/>
                    </a:lnTo>
                    <a:lnTo>
                      <a:pt x="193" y="0"/>
                    </a:lnTo>
                    <a:lnTo>
                      <a:pt x="199" y="1"/>
                    </a:lnTo>
                    <a:lnTo>
                      <a:pt x="205" y="3"/>
                    </a:lnTo>
                    <a:lnTo>
                      <a:pt x="210" y="6"/>
                    </a:lnTo>
                    <a:lnTo>
                      <a:pt x="215" y="10"/>
                    </a:lnTo>
                    <a:lnTo>
                      <a:pt x="219" y="14"/>
                    </a:lnTo>
                    <a:lnTo>
                      <a:pt x="222" y="19"/>
                    </a:lnTo>
                    <a:lnTo>
                      <a:pt x="224" y="25"/>
                    </a:lnTo>
                    <a:lnTo>
                      <a:pt x="224" y="32"/>
                    </a:lnTo>
                    <a:lnTo>
                      <a:pt x="224" y="68"/>
                    </a:lnTo>
                    <a:lnTo>
                      <a:pt x="0" y="68"/>
                    </a:lnTo>
                    <a:close/>
                  </a:path>
                </a:pathLst>
              </a:custGeom>
              <a:solidFill>
                <a:schemeClr val="bg1"/>
              </a:solidFill>
              <a:ln w="6350">
                <a:solidFill>
                  <a:srgbClr val="081131"/>
                </a:solidFill>
                <a:prstDash val="solid"/>
                <a:round/>
              </a:ln>
            </p:spPr>
            <p:txBody>
              <a:bodyPr vert="horz" wrap="square" lIns="121904" tIns="60952" rIns="121904" bIns="60952" numCol="1" anchor="t" anchorCtr="0" compatLnSpc="1"/>
              <a:lstStyle/>
              <a:p>
                <a:pPr defTabSz="913765"/>
                <a:endParaRPr lang="zh-CN" altLang="en-US">
                  <a:solidFill>
                    <a:srgbClr val="3B3838"/>
                  </a:solidFill>
                </a:endParaRPr>
              </a:p>
            </p:txBody>
          </p:sp>
        </p:grpSp>
      </p:grpSp>
      <p:sp>
        <p:nvSpPr>
          <p:cNvPr id="126" name="矩形 125"/>
          <p:cNvSpPr/>
          <p:nvPr/>
        </p:nvSpPr>
        <p:spPr>
          <a:xfrm rot="5400000">
            <a:off x="436247"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7" name="矩形 126"/>
          <p:cNvSpPr/>
          <p:nvPr/>
        </p:nvSpPr>
        <p:spPr>
          <a:xfrm rot="5400000">
            <a:off x="693222"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9" name="矩形 128"/>
          <p:cNvSpPr/>
          <p:nvPr/>
        </p:nvSpPr>
        <p:spPr>
          <a:xfrm rot="5400000">
            <a:off x="787229" y="445008"/>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8" name="TextBox 127">
            <a:extLst>
              <a:ext uri="{FF2B5EF4-FFF2-40B4-BE49-F238E27FC236}">
                <a16:creationId xmlns:a16="http://schemas.microsoft.com/office/drawing/2014/main" id="{818ECFE0-1954-1DC9-AD88-945A9E8F5A8B}"/>
              </a:ext>
            </a:extLst>
          </p:cNvPr>
          <p:cNvSpPr txBox="1"/>
          <p:nvPr/>
        </p:nvSpPr>
        <p:spPr>
          <a:xfrm>
            <a:off x="8856266" y="897692"/>
            <a:ext cx="3031141" cy="4770537"/>
          </a:xfrm>
          <a:prstGeom prst="rect">
            <a:avLst/>
          </a:prstGeom>
          <a:noFill/>
        </p:spPr>
        <p:txBody>
          <a:bodyPr wrap="square">
            <a:spAutoFit/>
          </a:bodyPr>
          <a:lstStyle/>
          <a:p>
            <a:r>
              <a:rPr lang="en-US" sz="1600" dirty="0"/>
              <a:t>These centralized systems lack transparency, accountability and auditability. In </a:t>
            </a:r>
            <a:r>
              <a:rPr lang="en-US" sz="1600" dirty="0">
                <a:latin typeface="Microsoft YaHei" panose="020B0503020204020204" pitchFamily="34" charset="-122"/>
                <a:ea typeface="Microsoft YaHei" panose="020B0503020204020204" pitchFamily="34" charset="-122"/>
              </a:rPr>
              <a:t>our</a:t>
            </a:r>
            <a:r>
              <a:rPr lang="en-US" sz="1600" dirty="0"/>
              <a:t> proposed solution, we have presented a complete solution for blockchain-based Agriculture and Food (Agri-Food) supply chain. It leverages the key features of blockchain and smart contracts, deployed over </a:t>
            </a:r>
            <a:r>
              <a:rPr lang="en-US" sz="1600" dirty="0" err="1"/>
              <a:t>ethereum</a:t>
            </a:r>
            <a:r>
              <a:rPr lang="en-US" sz="1600" dirty="0"/>
              <a:t> blockchain network. Although blockchain provides immutability of data and records in the network, it still fails to solve some major problems in supply chain management like credibility of the involved entities, accountability of the trading process and traceability of the products</a:t>
            </a:r>
            <a:r>
              <a:rPr lang="en-US" sz="1400" dirty="0"/>
              <a:t>.</a:t>
            </a:r>
            <a:r>
              <a:rPr lang="en-US" sz="1400" dirty="0">
                <a:solidFill>
                  <a:schemeClr val="tx1"/>
                </a:solidFill>
              </a:rPr>
              <a:t>.</a:t>
            </a:r>
            <a:endParaRPr lang="en-IN" sz="1400" dirty="0"/>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0000">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14:bounceEnd="50000">
                                          <p:cBhvr additive="base">
                                            <p:cTn id="7" dur="500" fill="hold"/>
                                            <p:tgtEl>
                                              <p:spTgt spid="37"/>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300" fill="hold"/>
                                            <p:tgtEl>
                                              <p:spTgt spid="76"/>
                                            </p:tgtEl>
                                            <p:attrNameLst>
                                              <p:attrName>ppt_w</p:attrName>
                                            </p:attrNameLst>
                                          </p:cBhvr>
                                          <p:tavLst>
                                            <p:tav tm="0">
                                              <p:val>
                                                <p:fltVal val="0"/>
                                              </p:val>
                                            </p:tav>
                                            <p:tav tm="100000">
                                              <p:val>
                                                <p:strVal val="#ppt_w"/>
                                              </p:val>
                                            </p:tav>
                                          </p:tavLst>
                                        </p:anim>
                                        <p:anim calcmode="lin" valueType="num">
                                          <p:cBhvr>
                                            <p:cTn id="38" dur="300" fill="hold"/>
                                            <p:tgtEl>
                                              <p:spTgt spid="76"/>
                                            </p:tgtEl>
                                            <p:attrNameLst>
                                              <p:attrName>ppt_h</p:attrName>
                                            </p:attrNameLst>
                                          </p:cBhvr>
                                          <p:tavLst>
                                            <p:tav tm="0">
                                              <p:val>
                                                <p:fltVal val="0"/>
                                              </p:val>
                                            </p:tav>
                                            <p:tav tm="100000">
                                              <p:val>
                                                <p:strVal val="#ppt_h"/>
                                              </p:val>
                                            </p:tav>
                                          </p:tavLst>
                                        </p:anim>
                                        <p:animEffect transition="in" filter="fade">
                                          <p:cBhvr>
                                            <p:cTn id="39" dur="300"/>
                                            <p:tgtEl>
                                              <p:spTgt spid="76"/>
                                            </p:tgtEl>
                                          </p:cBhvr>
                                        </p:animEffect>
                                      </p:childTnLst>
                                    </p:cTn>
                                  </p:par>
                                </p:childTnLst>
                              </p:cTn>
                            </p:par>
                            <p:par>
                              <p:cTn id="40" fill="hold">
                                <p:stCondLst>
                                  <p:cond delay="2500"/>
                                </p:stCondLst>
                                <p:childTnLst>
                                  <p:par>
                                    <p:cTn id="41" presetID="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300" fill="hold"/>
                                            <p:tgtEl>
                                              <p:spTgt spid="54"/>
                                            </p:tgtEl>
                                            <p:attrNameLst>
                                              <p:attrName>ppt_x</p:attrName>
                                            </p:attrNameLst>
                                          </p:cBhvr>
                                          <p:tavLst>
                                            <p:tav tm="0">
                                              <p:val>
                                                <p:strVal val="0-#ppt_w/2"/>
                                              </p:val>
                                            </p:tav>
                                            <p:tav tm="100000">
                                              <p:val>
                                                <p:strVal val="#ppt_x"/>
                                              </p:val>
                                            </p:tav>
                                          </p:tavLst>
                                        </p:anim>
                                        <p:anim calcmode="lin" valueType="num">
                                          <p:cBhvr additive="base">
                                            <p:cTn id="44" dur="30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300" fill="hold"/>
                                            <p:tgtEl>
                                              <p:spTgt spid="98"/>
                                            </p:tgtEl>
                                            <p:attrNameLst>
                                              <p:attrName>ppt_w</p:attrName>
                                            </p:attrNameLst>
                                          </p:cBhvr>
                                          <p:tavLst>
                                            <p:tav tm="0">
                                              <p:val>
                                                <p:fltVal val="0"/>
                                              </p:val>
                                            </p:tav>
                                            <p:tav tm="100000">
                                              <p:val>
                                                <p:strVal val="#ppt_w"/>
                                              </p:val>
                                            </p:tav>
                                          </p:tavLst>
                                        </p:anim>
                                        <p:anim calcmode="lin" valueType="num">
                                          <p:cBhvr>
                                            <p:cTn id="49" dur="300" fill="hold"/>
                                            <p:tgtEl>
                                              <p:spTgt spid="98"/>
                                            </p:tgtEl>
                                            <p:attrNameLst>
                                              <p:attrName>ppt_h</p:attrName>
                                            </p:attrNameLst>
                                          </p:cBhvr>
                                          <p:tavLst>
                                            <p:tav tm="0">
                                              <p:val>
                                                <p:fltVal val="0"/>
                                              </p:val>
                                            </p:tav>
                                            <p:tav tm="100000">
                                              <p:val>
                                                <p:strVal val="#ppt_h"/>
                                              </p:val>
                                            </p:tav>
                                          </p:tavLst>
                                        </p:anim>
                                        <p:animEffect transition="in" filter="fade">
                                          <p:cBhvr>
                                            <p:cTn id="50" dur="300"/>
                                            <p:tgtEl>
                                              <p:spTgt spid="98"/>
                                            </p:tgtEl>
                                          </p:cBhvr>
                                        </p:animEffect>
                                      </p:childTnLst>
                                    </p:cTn>
                                  </p:par>
                                </p:childTnLst>
                              </p:cTn>
                            </p:par>
                            <p:par>
                              <p:cTn id="51" fill="hold">
                                <p:stCondLst>
                                  <p:cond delay="3500"/>
                                </p:stCondLst>
                                <p:childTnLst>
                                  <p:par>
                                    <p:cTn id="52" presetID="2" presetClass="entr" presetSubtype="2" fill="hold" grpId="0" nodeType="afterEffect" nodePh="1">
                                      <p:stCondLst>
                                        <p:cond delay="0"/>
                                      </p:stCondLst>
                                      <p:endCondLst>
                                        <p:cond evt="begin" delay="0">
                                          <p:tn val="52"/>
                                        </p:cond>
                                      </p:end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300" fill="hold"/>
                                            <p:tgtEl>
                                              <p:spTgt spid="56"/>
                                            </p:tgtEl>
                                            <p:attrNameLst>
                                              <p:attrName>ppt_x</p:attrName>
                                            </p:attrNameLst>
                                          </p:cBhvr>
                                          <p:tavLst>
                                            <p:tav tm="0">
                                              <p:val>
                                                <p:strVal val="1+#ppt_w/2"/>
                                              </p:val>
                                            </p:tav>
                                            <p:tav tm="100000">
                                              <p:val>
                                                <p:strVal val="#ppt_x"/>
                                              </p:val>
                                            </p:tav>
                                          </p:tavLst>
                                        </p:anim>
                                        <p:anim calcmode="lin" valueType="num">
                                          <p:cBhvr additive="base">
                                            <p:cTn id="55" dur="300" fill="hold"/>
                                            <p:tgtEl>
                                              <p:spTgt spid="56"/>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300" fill="hold"/>
                                            <p:tgtEl>
                                              <p:spTgt spid="70"/>
                                            </p:tgtEl>
                                            <p:attrNameLst>
                                              <p:attrName>ppt_w</p:attrName>
                                            </p:attrNameLst>
                                          </p:cBhvr>
                                          <p:tavLst>
                                            <p:tav tm="0">
                                              <p:val>
                                                <p:fltVal val="0"/>
                                              </p:val>
                                            </p:tav>
                                            <p:tav tm="100000">
                                              <p:val>
                                                <p:strVal val="#ppt_w"/>
                                              </p:val>
                                            </p:tav>
                                          </p:tavLst>
                                        </p:anim>
                                        <p:anim calcmode="lin" valueType="num">
                                          <p:cBhvr>
                                            <p:cTn id="60" dur="300" fill="hold"/>
                                            <p:tgtEl>
                                              <p:spTgt spid="70"/>
                                            </p:tgtEl>
                                            <p:attrNameLst>
                                              <p:attrName>ppt_h</p:attrName>
                                            </p:attrNameLst>
                                          </p:cBhvr>
                                          <p:tavLst>
                                            <p:tav tm="0">
                                              <p:val>
                                                <p:fltVal val="0"/>
                                              </p:val>
                                            </p:tav>
                                            <p:tav tm="100000">
                                              <p:val>
                                                <p:strVal val="#ppt_h"/>
                                              </p:val>
                                            </p:tav>
                                          </p:tavLst>
                                        </p:anim>
                                        <p:animEffect transition="in" filter="fade">
                                          <p:cBhvr>
                                            <p:cTn id="61" dur="300"/>
                                            <p:tgtEl>
                                              <p:spTgt spid="70"/>
                                            </p:tgtEl>
                                          </p:cBhvr>
                                        </p:animEffect>
                                      </p:childTnLst>
                                    </p:cTn>
                                  </p:par>
                                </p:childTnLst>
                              </p:cTn>
                            </p:par>
                            <p:par>
                              <p:cTn id="62" fill="hold">
                                <p:stCondLst>
                                  <p:cond delay="4300"/>
                                </p:stCondLst>
                                <p:childTnLst>
                                  <p:par>
                                    <p:cTn id="63" presetID="53" presetClass="entr" presetSubtype="16" fill="hold" nodeType="after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p:cTn id="65" dur="300" fill="hold"/>
                                            <p:tgtEl>
                                              <p:spTgt spid="90"/>
                                            </p:tgtEl>
                                            <p:attrNameLst>
                                              <p:attrName>ppt_w</p:attrName>
                                            </p:attrNameLst>
                                          </p:cBhvr>
                                          <p:tavLst>
                                            <p:tav tm="0">
                                              <p:val>
                                                <p:fltVal val="0"/>
                                              </p:val>
                                            </p:tav>
                                            <p:tav tm="100000">
                                              <p:val>
                                                <p:strVal val="#ppt_w"/>
                                              </p:val>
                                            </p:tav>
                                          </p:tavLst>
                                        </p:anim>
                                        <p:anim calcmode="lin" valueType="num">
                                          <p:cBhvr>
                                            <p:cTn id="66" dur="300" fill="hold"/>
                                            <p:tgtEl>
                                              <p:spTgt spid="90"/>
                                            </p:tgtEl>
                                            <p:attrNameLst>
                                              <p:attrName>ppt_h</p:attrName>
                                            </p:attrNameLst>
                                          </p:cBhvr>
                                          <p:tavLst>
                                            <p:tav tm="0">
                                              <p:val>
                                                <p:fltVal val="0"/>
                                              </p:val>
                                            </p:tav>
                                            <p:tav tm="100000">
                                              <p:val>
                                                <p:strVal val="#ppt_h"/>
                                              </p:val>
                                            </p:tav>
                                          </p:tavLst>
                                        </p:anim>
                                        <p:animEffect transition="in" filter="fade">
                                          <p:cBhvr>
                                            <p:cTn id="67" dur="300"/>
                                            <p:tgtEl>
                                              <p:spTgt spid="90"/>
                                            </p:tgtEl>
                                          </p:cBhvr>
                                        </p:animEffect>
                                      </p:childTnLst>
                                    </p:cTn>
                                  </p:par>
                                </p:childTnLst>
                              </p:cTn>
                            </p:par>
                            <p:par>
                              <p:cTn id="68" fill="hold">
                                <p:stCondLst>
                                  <p:cond delay="4600"/>
                                </p:stCondLst>
                                <p:childTnLst>
                                  <p:par>
                                    <p:cTn id="69" presetID="2" presetClass="entr" presetSubtype="8" fill="hold" grpId="0" nodeType="afterEffect" nodePh="1">
                                      <p:stCondLst>
                                        <p:cond delay="0"/>
                                      </p:stCondLst>
                                      <p:endCondLst>
                                        <p:cond evt="begin" delay="0">
                                          <p:tn val="69"/>
                                        </p:cond>
                                      </p:end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300" fill="hold"/>
                                            <p:tgtEl>
                                              <p:spTgt spid="55"/>
                                            </p:tgtEl>
                                            <p:attrNameLst>
                                              <p:attrName>ppt_x</p:attrName>
                                            </p:attrNameLst>
                                          </p:cBhvr>
                                          <p:tavLst>
                                            <p:tav tm="0">
                                              <p:val>
                                                <p:strVal val="0-#ppt_w/2"/>
                                              </p:val>
                                            </p:tav>
                                            <p:tav tm="100000">
                                              <p:val>
                                                <p:strVal val="#ppt_x"/>
                                              </p:val>
                                            </p:tav>
                                          </p:tavLst>
                                        </p:anim>
                                        <p:anim calcmode="lin" valueType="num">
                                          <p:cBhvr additive="base">
                                            <p:cTn id="72"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 calcmode="lin" valueType="num">
                                          <p:cBhvr>
                                            <p:cTn id="13" dur="300" fill="hold"/>
                                            <p:tgtEl>
                                              <p:spTgt spid="104"/>
                                            </p:tgtEl>
                                            <p:attrNameLst>
                                              <p:attrName>ppt_w</p:attrName>
                                            </p:attrNameLst>
                                          </p:cBhvr>
                                          <p:tavLst>
                                            <p:tav tm="0">
                                              <p:val>
                                                <p:fltVal val="0"/>
                                              </p:val>
                                            </p:tav>
                                            <p:tav tm="100000">
                                              <p:val>
                                                <p:strVal val="#ppt_w"/>
                                              </p:val>
                                            </p:tav>
                                          </p:tavLst>
                                        </p:anim>
                                        <p:anim calcmode="lin" valueType="num">
                                          <p:cBhvr>
                                            <p:cTn id="14" dur="300" fill="hold"/>
                                            <p:tgtEl>
                                              <p:spTgt spid="104"/>
                                            </p:tgtEl>
                                            <p:attrNameLst>
                                              <p:attrName>ppt_h</p:attrName>
                                            </p:attrNameLst>
                                          </p:cBhvr>
                                          <p:tavLst>
                                            <p:tav tm="0">
                                              <p:val>
                                                <p:fltVal val="0"/>
                                              </p:val>
                                            </p:tav>
                                            <p:tav tm="100000">
                                              <p:val>
                                                <p:strVal val="#ppt_h"/>
                                              </p:val>
                                            </p:tav>
                                          </p:tavLst>
                                        </p:anim>
                                        <p:animEffect transition="in" filter="fade">
                                          <p:cBhvr>
                                            <p:cTn id="15" dur="300"/>
                                            <p:tgtEl>
                                              <p:spTgt spid="104"/>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p:cTn id="19" dur="300" fill="hold"/>
                                            <p:tgtEl>
                                              <p:spTgt spid="58"/>
                                            </p:tgtEl>
                                            <p:attrNameLst>
                                              <p:attrName>ppt_w</p:attrName>
                                            </p:attrNameLst>
                                          </p:cBhvr>
                                          <p:tavLst>
                                            <p:tav tm="0">
                                              <p:val>
                                                <p:fltVal val="0"/>
                                              </p:val>
                                            </p:tav>
                                            <p:tav tm="100000">
                                              <p:val>
                                                <p:strVal val="#ppt_w"/>
                                              </p:val>
                                            </p:tav>
                                          </p:tavLst>
                                        </p:anim>
                                        <p:anim calcmode="lin" valueType="num">
                                          <p:cBhvr>
                                            <p:cTn id="20" dur="300" fill="hold"/>
                                            <p:tgtEl>
                                              <p:spTgt spid="58"/>
                                            </p:tgtEl>
                                            <p:attrNameLst>
                                              <p:attrName>ppt_h</p:attrName>
                                            </p:attrNameLst>
                                          </p:cBhvr>
                                          <p:tavLst>
                                            <p:tav tm="0">
                                              <p:val>
                                                <p:fltVal val="0"/>
                                              </p:val>
                                            </p:tav>
                                            <p:tav tm="100000">
                                              <p:val>
                                                <p:strVal val="#ppt_h"/>
                                              </p:val>
                                            </p:tav>
                                          </p:tavLst>
                                        </p:anim>
                                        <p:animEffect transition="in" filter="fade">
                                          <p:cBhvr>
                                            <p:cTn id="21" dur="300"/>
                                            <p:tgtEl>
                                              <p:spTgt spid="58"/>
                                            </p:tgtEl>
                                          </p:cBhvr>
                                        </p:animEffect>
                                      </p:childTnLst>
                                    </p:cTn>
                                  </p:par>
                                </p:childTnLst>
                              </p:cTn>
                            </p:par>
                            <p:par>
                              <p:cTn id="22" fill="hold">
                                <p:stCondLst>
                                  <p:cond delay="1000"/>
                                </p:stCondLst>
                                <p:childTnLst>
                                  <p:par>
                                    <p:cTn id="23" presetID="53" presetClass="entr" presetSubtype="16" fill="hold" nodeType="after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p:cTn id="25" dur="300" fill="hold"/>
                                            <p:tgtEl>
                                              <p:spTgt spid="64"/>
                                            </p:tgtEl>
                                            <p:attrNameLst>
                                              <p:attrName>ppt_w</p:attrName>
                                            </p:attrNameLst>
                                          </p:cBhvr>
                                          <p:tavLst>
                                            <p:tav tm="0">
                                              <p:val>
                                                <p:fltVal val="0"/>
                                              </p:val>
                                            </p:tav>
                                            <p:tav tm="100000">
                                              <p:val>
                                                <p:strVal val="#ppt_w"/>
                                              </p:val>
                                            </p:tav>
                                          </p:tavLst>
                                        </p:anim>
                                        <p:anim calcmode="lin" valueType="num">
                                          <p:cBhvr>
                                            <p:cTn id="26" dur="300" fill="hold"/>
                                            <p:tgtEl>
                                              <p:spTgt spid="64"/>
                                            </p:tgtEl>
                                            <p:attrNameLst>
                                              <p:attrName>ppt_h</p:attrName>
                                            </p:attrNameLst>
                                          </p:cBhvr>
                                          <p:tavLst>
                                            <p:tav tm="0">
                                              <p:val>
                                                <p:fltVal val="0"/>
                                              </p:val>
                                            </p:tav>
                                            <p:tav tm="100000">
                                              <p:val>
                                                <p:strVal val="#ppt_h"/>
                                              </p:val>
                                            </p:tav>
                                          </p:tavLst>
                                        </p:anim>
                                        <p:animEffect transition="in" filter="fade">
                                          <p:cBhvr>
                                            <p:cTn id="27" dur="300"/>
                                            <p:tgtEl>
                                              <p:spTgt spid="64"/>
                                            </p:tgtEl>
                                          </p:cBhvr>
                                        </p:animEffect>
                                      </p:childTnLst>
                                    </p:cTn>
                                  </p:par>
                                </p:childTnLst>
                              </p:cTn>
                            </p:par>
                            <p:par>
                              <p:cTn id="28" fill="hold">
                                <p:stCondLst>
                                  <p:cond delay="1500"/>
                                </p:stCondLst>
                                <p:childTnLst>
                                  <p:par>
                                    <p:cTn id="29" presetID="53" presetClass="entr" presetSubtype="16" fill="hold" nodeType="afterEffect">
                                      <p:stCondLst>
                                        <p:cond delay="0"/>
                                      </p:stCondLst>
                                      <p:childTnLst>
                                        <p:set>
                                          <p:cBhvr>
                                            <p:cTn id="30" dur="1" fill="hold">
                                              <p:stCondLst>
                                                <p:cond delay="0"/>
                                              </p:stCondLst>
                                            </p:cTn>
                                            <p:tgtEl>
                                              <p:spTgt spid="118"/>
                                            </p:tgtEl>
                                            <p:attrNameLst>
                                              <p:attrName>style.visibility</p:attrName>
                                            </p:attrNameLst>
                                          </p:cBhvr>
                                          <p:to>
                                            <p:strVal val="visible"/>
                                          </p:to>
                                        </p:set>
                                        <p:anim calcmode="lin" valueType="num">
                                          <p:cBhvr>
                                            <p:cTn id="31" dur="300" fill="hold"/>
                                            <p:tgtEl>
                                              <p:spTgt spid="118"/>
                                            </p:tgtEl>
                                            <p:attrNameLst>
                                              <p:attrName>ppt_w</p:attrName>
                                            </p:attrNameLst>
                                          </p:cBhvr>
                                          <p:tavLst>
                                            <p:tav tm="0">
                                              <p:val>
                                                <p:fltVal val="0"/>
                                              </p:val>
                                            </p:tav>
                                            <p:tav tm="100000">
                                              <p:val>
                                                <p:strVal val="#ppt_w"/>
                                              </p:val>
                                            </p:tav>
                                          </p:tavLst>
                                        </p:anim>
                                        <p:anim calcmode="lin" valueType="num">
                                          <p:cBhvr>
                                            <p:cTn id="32" dur="300" fill="hold"/>
                                            <p:tgtEl>
                                              <p:spTgt spid="118"/>
                                            </p:tgtEl>
                                            <p:attrNameLst>
                                              <p:attrName>ppt_h</p:attrName>
                                            </p:attrNameLst>
                                          </p:cBhvr>
                                          <p:tavLst>
                                            <p:tav tm="0">
                                              <p:val>
                                                <p:fltVal val="0"/>
                                              </p:val>
                                            </p:tav>
                                            <p:tav tm="100000">
                                              <p:val>
                                                <p:strVal val="#ppt_h"/>
                                              </p:val>
                                            </p:tav>
                                          </p:tavLst>
                                        </p:anim>
                                        <p:animEffect transition="in" filter="fade">
                                          <p:cBhvr>
                                            <p:cTn id="33" dur="300"/>
                                            <p:tgtEl>
                                              <p:spTgt spid="118"/>
                                            </p:tgtEl>
                                          </p:cBhvr>
                                        </p:animEffect>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300" fill="hold"/>
                                            <p:tgtEl>
                                              <p:spTgt spid="76"/>
                                            </p:tgtEl>
                                            <p:attrNameLst>
                                              <p:attrName>ppt_w</p:attrName>
                                            </p:attrNameLst>
                                          </p:cBhvr>
                                          <p:tavLst>
                                            <p:tav tm="0">
                                              <p:val>
                                                <p:fltVal val="0"/>
                                              </p:val>
                                            </p:tav>
                                            <p:tav tm="100000">
                                              <p:val>
                                                <p:strVal val="#ppt_w"/>
                                              </p:val>
                                            </p:tav>
                                          </p:tavLst>
                                        </p:anim>
                                        <p:anim calcmode="lin" valueType="num">
                                          <p:cBhvr>
                                            <p:cTn id="38" dur="300" fill="hold"/>
                                            <p:tgtEl>
                                              <p:spTgt spid="76"/>
                                            </p:tgtEl>
                                            <p:attrNameLst>
                                              <p:attrName>ppt_h</p:attrName>
                                            </p:attrNameLst>
                                          </p:cBhvr>
                                          <p:tavLst>
                                            <p:tav tm="0">
                                              <p:val>
                                                <p:fltVal val="0"/>
                                              </p:val>
                                            </p:tav>
                                            <p:tav tm="100000">
                                              <p:val>
                                                <p:strVal val="#ppt_h"/>
                                              </p:val>
                                            </p:tav>
                                          </p:tavLst>
                                        </p:anim>
                                        <p:animEffect transition="in" filter="fade">
                                          <p:cBhvr>
                                            <p:cTn id="39" dur="300"/>
                                            <p:tgtEl>
                                              <p:spTgt spid="76"/>
                                            </p:tgtEl>
                                          </p:cBhvr>
                                        </p:animEffect>
                                      </p:childTnLst>
                                    </p:cTn>
                                  </p:par>
                                </p:childTnLst>
                              </p:cTn>
                            </p:par>
                            <p:par>
                              <p:cTn id="40" fill="hold">
                                <p:stCondLst>
                                  <p:cond delay="2500"/>
                                </p:stCondLst>
                                <p:childTnLst>
                                  <p:par>
                                    <p:cTn id="41" presetID="2" presetClass="entr" presetSubtype="8"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 calcmode="lin" valueType="num">
                                          <p:cBhvr additive="base">
                                            <p:cTn id="43" dur="300" fill="hold"/>
                                            <p:tgtEl>
                                              <p:spTgt spid="54"/>
                                            </p:tgtEl>
                                            <p:attrNameLst>
                                              <p:attrName>ppt_x</p:attrName>
                                            </p:attrNameLst>
                                          </p:cBhvr>
                                          <p:tavLst>
                                            <p:tav tm="0">
                                              <p:val>
                                                <p:strVal val="0-#ppt_w/2"/>
                                              </p:val>
                                            </p:tav>
                                            <p:tav tm="100000">
                                              <p:val>
                                                <p:strVal val="#ppt_x"/>
                                              </p:val>
                                            </p:tav>
                                          </p:tavLst>
                                        </p:anim>
                                        <p:anim calcmode="lin" valueType="num">
                                          <p:cBhvr additive="base">
                                            <p:cTn id="44" dur="300" fill="hold"/>
                                            <p:tgtEl>
                                              <p:spTgt spid="54"/>
                                            </p:tgtEl>
                                            <p:attrNameLst>
                                              <p:attrName>ppt_y</p:attrName>
                                            </p:attrNameLst>
                                          </p:cBhvr>
                                          <p:tavLst>
                                            <p:tav tm="0">
                                              <p:val>
                                                <p:strVal val="#ppt_y"/>
                                              </p:val>
                                            </p:tav>
                                            <p:tav tm="100000">
                                              <p:val>
                                                <p:strVal val="#ppt_y"/>
                                              </p:val>
                                            </p:tav>
                                          </p:tavLst>
                                        </p:anim>
                                      </p:childTnLst>
                                    </p:cTn>
                                  </p:par>
                                </p:childTnLst>
                              </p:cTn>
                            </p:par>
                            <p:par>
                              <p:cTn id="45" fill="hold">
                                <p:stCondLst>
                                  <p:cond delay="3000"/>
                                </p:stCondLst>
                                <p:childTnLst>
                                  <p:par>
                                    <p:cTn id="46" presetID="53" presetClass="entr" presetSubtype="16"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300" fill="hold"/>
                                            <p:tgtEl>
                                              <p:spTgt spid="98"/>
                                            </p:tgtEl>
                                            <p:attrNameLst>
                                              <p:attrName>ppt_w</p:attrName>
                                            </p:attrNameLst>
                                          </p:cBhvr>
                                          <p:tavLst>
                                            <p:tav tm="0">
                                              <p:val>
                                                <p:fltVal val="0"/>
                                              </p:val>
                                            </p:tav>
                                            <p:tav tm="100000">
                                              <p:val>
                                                <p:strVal val="#ppt_w"/>
                                              </p:val>
                                            </p:tav>
                                          </p:tavLst>
                                        </p:anim>
                                        <p:anim calcmode="lin" valueType="num">
                                          <p:cBhvr>
                                            <p:cTn id="49" dur="300" fill="hold"/>
                                            <p:tgtEl>
                                              <p:spTgt spid="98"/>
                                            </p:tgtEl>
                                            <p:attrNameLst>
                                              <p:attrName>ppt_h</p:attrName>
                                            </p:attrNameLst>
                                          </p:cBhvr>
                                          <p:tavLst>
                                            <p:tav tm="0">
                                              <p:val>
                                                <p:fltVal val="0"/>
                                              </p:val>
                                            </p:tav>
                                            <p:tav tm="100000">
                                              <p:val>
                                                <p:strVal val="#ppt_h"/>
                                              </p:val>
                                            </p:tav>
                                          </p:tavLst>
                                        </p:anim>
                                        <p:animEffect transition="in" filter="fade">
                                          <p:cBhvr>
                                            <p:cTn id="50" dur="300"/>
                                            <p:tgtEl>
                                              <p:spTgt spid="98"/>
                                            </p:tgtEl>
                                          </p:cBhvr>
                                        </p:animEffect>
                                      </p:childTnLst>
                                    </p:cTn>
                                  </p:par>
                                </p:childTnLst>
                              </p:cTn>
                            </p:par>
                            <p:par>
                              <p:cTn id="51" fill="hold">
                                <p:stCondLst>
                                  <p:cond delay="3500"/>
                                </p:stCondLst>
                                <p:childTnLst>
                                  <p:par>
                                    <p:cTn id="52" presetID="2" presetClass="entr" presetSubtype="2" fill="hold" grpId="0" nodeType="afterEffect" nodePh="1">
                                      <p:stCondLst>
                                        <p:cond delay="0"/>
                                      </p:stCondLst>
                                      <p:endCondLst>
                                        <p:cond evt="begin" delay="0">
                                          <p:tn val="52"/>
                                        </p:cond>
                                      </p:endCondLst>
                                      <p:childTnLst>
                                        <p:set>
                                          <p:cBhvr>
                                            <p:cTn id="53" dur="1" fill="hold">
                                              <p:stCondLst>
                                                <p:cond delay="0"/>
                                              </p:stCondLst>
                                            </p:cTn>
                                            <p:tgtEl>
                                              <p:spTgt spid="56"/>
                                            </p:tgtEl>
                                            <p:attrNameLst>
                                              <p:attrName>style.visibility</p:attrName>
                                            </p:attrNameLst>
                                          </p:cBhvr>
                                          <p:to>
                                            <p:strVal val="visible"/>
                                          </p:to>
                                        </p:set>
                                        <p:anim calcmode="lin" valueType="num">
                                          <p:cBhvr additive="base">
                                            <p:cTn id="54" dur="300" fill="hold"/>
                                            <p:tgtEl>
                                              <p:spTgt spid="56"/>
                                            </p:tgtEl>
                                            <p:attrNameLst>
                                              <p:attrName>ppt_x</p:attrName>
                                            </p:attrNameLst>
                                          </p:cBhvr>
                                          <p:tavLst>
                                            <p:tav tm="0">
                                              <p:val>
                                                <p:strVal val="1+#ppt_w/2"/>
                                              </p:val>
                                            </p:tav>
                                            <p:tav tm="100000">
                                              <p:val>
                                                <p:strVal val="#ppt_x"/>
                                              </p:val>
                                            </p:tav>
                                          </p:tavLst>
                                        </p:anim>
                                        <p:anim calcmode="lin" valueType="num">
                                          <p:cBhvr additive="base">
                                            <p:cTn id="55" dur="300" fill="hold"/>
                                            <p:tgtEl>
                                              <p:spTgt spid="56"/>
                                            </p:tgtEl>
                                            <p:attrNameLst>
                                              <p:attrName>ppt_y</p:attrName>
                                            </p:attrNameLst>
                                          </p:cBhvr>
                                          <p:tavLst>
                                            <p:tav tm="0">
                                              <p:val>
                                                <p:strVal val="#ppt_y"/>
                                              </p:val>
                                            </p:tav>
                                            <p:tav tm="100000">
                                              <p:val>
                                                <p:strVal val="#ppt_y"/>
                                              </p:val>
                                            </p:tav>
                                          </p:tavLst>
                                        </p:anim>
                                      </p:childTnLst>
                                    </p:cTn>
                                  </p:par>
                                </p:childTnLst>
                              </p:cTn>
                            </p:par>
                            <p:par>
                              <p:cTn id="56" fill="hold">
                                <p:stCondLst>
                                  <p:cond delay="4000"/>
                                </p:stCondLst>
                                <p:childTnLst>
                                  <p:par>
                                    <p:cTn id="57" presetID="53" presetClass="entr" presetSubtype="16"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300" fill="hold"/>
                                            <p:tgtEl>
                                              <p:spTgt spid="70"/>
                                            </p:tgtEl>
                                            <p:attrNameLst>
                                              <p:attrName>ppt_w</p:attrName>
                                            </p:attrNameLst>
                                          </p:cBhvr>
                                          <p:tavLst>
                                            <p:tav tm="0">
                                              <p:val>
                                                <p:fltVal val="0"/>
                                              </p:val>
                                            </p:tav>
                                            <p:tav tm="100000">
                                              <p:val>
                                                <p:strVal val="#ppt_w"/>
                                              </p:val>
                                            </p:tav>
                                          </p:tavLst>
                                        </p:anim>
                                        <p:anim calcmode="lin" valueType="num">
                                          <p:cBhvr>
                                            <p:cTn id="60" dur="300" fill="hold"/>
                                            <p:tgtEl>
                                              <p:spTgt spid="70"/>
                                            </p:tgtEl>
                                            <p:attrNameLst>
                                              <p:attrName>ppt_h</p:attrName>
                                            </p:attrNameLst>
                                          </p:cBhvr>
                                          <p:tavLst>
                                            <p:tav tm="0">
                                              <p:val>
                                                <p:fltVal val="0"/>
                                              </p:val>
                                            </p:tav>
                                            <p:tav tm="100000">
                                              <p:val>
                                                <p:strVal val="#ppt_h"/>
                                              </p:val>
                                            </p:tav>
                                          </p:tavLst>
                                        </p:anim>
                                        <p:animEffect transition="in" filter="fade">
                                          <p:cBhvr>
                                            <p:cTn id="61" dur="300"/>
                                            <p:tgtEl>
                                              <p:spTgt spid="70"/>
                                            </p:tgtEl>
                                          </p:cBhvr>
                                        </p:animEffect>
                                      </p:childTnLst>
                                    </p:cTn>
                                  </p:par>
                                </p:childTnLst>
                              </p:cTn>
                            </p:par>
                            <p:par>
                              <p:cTn id="62" fill="hold">
                                <p:stCondLst>
                                  <p:cond delay="4300"/>
                                </p:stCondLst>
                                <p:childTnLst>
                                  <p:par>
                                    <p:cTn id="63" presetID="53" presetClass="entr" presetSubtype="16" fill="hold" nodeType="afterEffect">
                                      <p:stCondLst>
                                        <p:cond delay="0"/>
                                      </p:stCondLst>
                                      <p:childTnLst>
                                        <p:set>
                                          <p:cBhvr>
                                            <p:cTn id="64" dur="1" fill="hold">
                                              <p:stCondLst>
                                                <p:cond delay="0"/>
                                              </p:stCondLst>
                                            </p:cTn>
                                            <p:tgtEl>
                                              <p:spTgt spid="90"/>
                                            </p:tgtEl>
                                            <p:attrNameLst>
                                              <p:attrName>style.visibility</p:attrName>
                                            </p:attrNameLst>
                                          </p:cBhvr>
                                          <p:to>
                                            <p:strVal val="visible"/>
                                          </p:to>
                                        </p:set>
                                        <p:anim calcmode="lin" valueType="num">
                                          <p:cBhvr>
                                            <p:cTn id="65" dur="300" fill="hold"/>
                                            <p:tgtEl>
                                              <p:spTgt spid="90"/>
                                            </p:tgtEl>
                                            <p:attrNameLst>
                                              <p:attrName>ppt_w</p:attrName>
                                            </p:attrNameLst>
                                          </p:cBhvr>
                                          <p:tavLst>
                                            <p:tav tm="0">
                                              <p:val>
                                                <p:fltVal val="0"/>
                                              </p:val>
                                            </p:tav>
                                            <p:tav tm="100000">
                                              <p:val>
                                                <p:strVal val="#ppt_w"/>
                                              </p:val>
                                            </p:tav>
                                          </p:tavLst>
                                        </p:anim>
                                        <p:anim calcmode="lin" valueType="num">
                                          <p:cBhvr>
                                            <p:cTn id="66" dur="300" fill="hold"/>
                                            <p:tgtEl>
                                              <p:spTgt spid="90"/>
                                            </p:tgtEl>
                                            <p:attrNameLst>
                                              <p:attrName>ppt_h</p:attrName>
                                            </p:attrNameLst>
                                          </p:cBhvr>
                                          <p:tavLst>
                                            <p:tav tm="0">
                                              <p:val>
                                                <p:fltVal val="0"/>
                                              </p:val>
                                            </p:tav>
                                            <p:tav tm="100000">
                                              <p:val>
                                                <p:strVal val="#ppt_h"/>
                                              </p:val>
                                            </p:tav>
                                          </p:tavLst>
                                        </p:anim>
                                        <p:animEffect transition="in" filter="fade">
                                          <p:cBhvr>
                                            <p:cTn id="67" dur="300"/>
                                            <p:tgtEl>
                                              <p:spTgt spid="90"/>
                                            </p:tgtEl>
                                          </p:cBhvr>
                                        </p:animEffect>
                                      </p:childTnLst>
                                    </p:cTn>
                                  </p:par>
                                </p:childTnLst>
                              </p:cTn>
                            </p:par>
                            <p:par>
                              <p:cTn id="68" fill="hold">
                                <p:stCondLst>
                                  <p:cond delay="4600"/>
                                </p:stCondLst>
                                <p:childTnLst>
                                  <p:par>
                                    <p:cTn id="69" presetID="2" presetClass="entr" presetSubtype="8" fill="hold" grpId="0" nodeType="afterEffect" nodePh="1">
                                      <p:stCondLst>
                                        <p:cond delay="0"/>
                                      </p:stCondLst>
                                      <p:endCondLst>
                                        <p:cond evt="begin" delay="0">
                                          <p:tn val="69"/>
                                        </p:cond>
                                      </p:endCondLst>
                                      <p:childTnLst>
                                        <p:set>
                                          <p:cBhvr>
                                            <p:cTn id="70" dur="1" fill="hold">
                                              <p:stCondLst>
                                                <p:cond delay="0"/>
                                              </p:stCondLst>
                                            </p:cTn>
                                            <p:tgtEl>
                                              <p:spTgt spid="55"/>
                                            </p:tgtEl>
                                            <p:attrNameLst>
                                              <p:attrName>style.visibility</p:attrName>
                                            </p:attrNameLst>
                                          </p:cBhvr>
                                          <p:to>
                                            <p:strVal val="visible"/>
                                          </p:to>
                                        </p:set>
                                        <p:anim calcmode="lin" valueType="num">
                                          <p:cBhvr additive="base">
                                            <p:cTn id="71" dur="300" fill="hold"/>
                                            <p:tgtEl>
                                              <p:spTgt spid="55"/>
                                            </p:tgtEl>
                                            <p:attrNameLst>
                                              <p:attrName>ppt_x</p:attrName>
                                            </p:attrNameLst>
                                          </p:cBhvr>
                                          <p:tavLst>
                                            <p:tav tm="0">
                                              <p:val>
                                                <p:strVal val="0-#ppt_w/2"/>
                                              </p:val>
                                            </p:tav>
                                            <p:tav tm="100000">
                                              <p:val>
                                                <p:strVal val="#ppt_x"/>
                                              </p:val>
                                            </p:tav>
                                          </p:tavLst>
                                        </p:anim>
                                        <p:anim calcmode="lin" valueType="num">
                                          <p:cBhvr additive="base">
                                            <p:cTn id="72" dur="3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4" grpId="0"/>
          <p:bldP spid="55" grpId="0"/>
          <p:bldP spid="5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3002280"/>
            <a:ext cx="467233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A Description of the Project</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583480" y="2787417"/>
            <a:ext cx="763270" cy="768350"/>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02</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9"/>
          <p:cNvSpPr>
            <a:spLocks noChangeArrowheads="1"/>
          </p:cNvSpPr>
          <p:nvPr/>
        </p:nvSpPr>
        <p:spPr bwMode="auto">
          <a:xfrm>
            <a:off x="1425607" y="386971"/>
            <a:ext cx="3632624"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anose="020B0604020202020204" pitchFamily="34" charset="0"/>
              <a:buNone/>
            </a:pPr>
            <a:r>
              <a:rPr lang="en-US" altLang="zh-CN" sz="32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Description</a:t>
            </a:r>
            <a:endParaRPr lang="en-US" altLang="zh-CN" sz="3200" b="1" dirty="0">
              <a:solidFill>
                <a:srgbClr val="5C5D5F"/>
              </a:solidFill>
              <a:latin typeface="Microsoft YaHei" panose="020B0503020204020204" pitchFamily="34" charset="-122"/>
              <a:ea typeface="Microsoft YaHei" panose="020B0503020204020204" pitchFamily="34" charset="-122"/>
            </a:endParaRPr>
          </a:p>
        </p:txBody>
      </p:sp>
      <p:sp>
        <p:nvSpPr>
          <p:cNvPr id="20" name="矩形 19"/>
          <p:cNvSpPr/>
          <p:nvPr/>
        </p:nvSpPr>
        <p:spPr>
          <a:xfrm rot="5400000">
            <a:off x="441384" y="293406"/>
            <a:ext cx="936000" cy="349190"/>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rot="5400000">
            <a:off x="690107" y="445006"/>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rot="5400000">
            <a:off x="787229" y="445007"/>
            <a:ext cx="936000" cy="45989"/>
          </a:xfrm>
          <a:prstGeom prst="rect">
            <a:avLst/>
          </a:prstGeom>
          <a:solidFill>
            <a:srgbClr val="21AA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 Box 2"/>
          <p:cNvSpPr txBox="1"/>
          <p:nvPr/>
        </p:nvSpPr>
        <p:spPr>
          <a:xfrm>
            <a:off x="5379539" y="1251924"/>
            <a:ext cx="6730595" cy="3970318"/>
          </a:xfrm>
          <a:prstGeom prst="rect">
            <a:avLst/>
          </a:prstGeom>
          <a:noFill/>
        </p:spPr>
        <p:txBody>
          <a:bodyPr wrap="square" rtlCol="0" anchor="t">
            <a:spAutoFit/>
          </a:bodyPr>
          <a:lstStyle/>
          <a:p>
            <a:pPr algn="l" fontAlgn="base"/>
            <a:r>
              <a:rPr lang="en-US" b="0" i="0" dirty="0">
                <a:effectLst/>
                <a:latin typeface="Helvetica Neue"/>
              </a:rPr>
              <a:t> </a:t>
            </a:r>
            <a:r>
              <a:rPr lang="en-US" dirty="0"/>
              <a:t>The Supply Chain Management (SCM) is a group of processes and sub-processes carried out for transforming raw material into a final product, maximizing customer value and achieving a maintainable competitive advantage [1]. It is also interpreted as a network of entities that are part of the system from production to trading. The whole supply chain network is divided into several stages. Processes involved in these stages often take months to complete [2]. In such situation, if the final product lacks in quality, it becomes extremely difficult to track the root cause of the problem. The demand for top quality products and interest of end consumers in the provenance of data is increasing rapidly. Therefore, it has become necessary for every supply chain system to track the movement of products from origin to the end consumers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90BAD60-A52E-9A10-AFB0-7348A83211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240" y="2458720"/>
            <a:ext cx="4064000" cy="22860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2AC8-3EF9-9C08-02E3-913B0627EA3C}"/>
              </a:ext>
            </a:extLst>
          </p:cNvPr>
          <p:cNvSpPr>
            <a:spLocks noGrp="1"/>
          </p:cNvSpPr>
          <p:nvPr>
            <p:ph type="title"/>
          </p:nvPr>
        </p:nvSpPr>
        <p:spPr>
          <a:xfrm>
            <a:off x="3020273" y="3166888"/>
            <a:ext cx="10515600" cy="1325563"/>
          </a:xfrm>
        </p:spPr>
        <p:txBody>
          <a:bodyPr/>
          <a:lstStyle/>
          <a:p>
            <a:r>
              <a:rPr kumimoji="0" lang="en-US" altLang="zh-CN" sz="2400" b="1" i="0" u="sng"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 o n t e n t s</a:t>
            </a:r>
            <a:br>
              <a:rPr lang="en-US" altLang="zh-CN" sz="4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br>
            <a:r>
              <a:rPr lang="en-US" altLang="zh-CN" sz="4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rPr>
              <a:t> </a:t>
            </a:r>
            <a:endParaRPr lang="en-IN" dirty="0"/>
          </a:p>
        </p:txBody>
      </p:sp>
      <p:sp>
        <p:nvSpPr>
          <p:cNvPr id="3" name="TextBox 2">
            <a:extLst>
              <a:ext uri="{FF2B5EF4-FFF2-40B4-BE49-F238E27FC236}">
                <a16:creationId xmlns:a16="http://schemas.microsoft.com/office/drawing/2014/main" id="{2CE9A883-8A1D-172A-9ED3-9A79CC777B79}"/>
              </a:ext>
            </a:extLst>
          </p:cNvPr>
          <p:cNvSpPr txBox="1"/>
          <p:nvPr/>
        </p:nvSpPr>
        <p:spPr>
          <a:xfrm flipH="1">
            <a:off x="5580995" y="2848442"/>
            <a:ext cx="1030010" cy="1107996"/>
          </a:xfrm>
          <a:prstGeom prst="rect">
            <a:avLst/>
          </a:prstGeom>
          <a:noFill/>
        </p:spPr>
        <p:txBody>
          <a:bodyPr wrap="square" rtlCol="0">
            <a:spAutoFit/>
          </a:bodyPr>
          <a:lstStyle/>
          <a:p>
            <a:r>
              <a:rPr lang="en-US" altLang="zh-CN" sz="4800" dirty="0">
                <a:solidFill>
                  <a:schemeClr val="tx1">
                    <a:lumMod val="65000"/>
                    <a:lumOff val="35000"/>
                  </a:schemeClr>
                </a:solidFill>
                <a:latin typeface="Impact" panose="020B0806030902050204" pitchFamily="34" charset="0"/>
              </a:rPr>
              <a:t>03</a:t>
            </a:r>
            <a:endParaRPr lang="zh-CN" altLang="en-US" sz="4800" dirty="0">
              <a:solidFill>
                <a:schemeClr val="tx1">
                  <a:lumMod val="65000"/>
                  <a:lumOff val="35000"/>
                </a:schemeClr>
              </a:solidFill>
              <a:latin typeface="Impact" panose="020B0806030902050204" pitchFamily="34" charset="0"/>
            </a:endParaRPr>
          </a:p>
          <a:p>
            <a:endParaRPr lang="en-IN" dirty="0"/>
          </a:p>
        </p:txBody>
      </p:sp>
      <p:cxnSp>
        <p:nvCxnSpPr>
          <p:cNvPr id="4" name="直接连接符 21">
            <a:extLst>
              <a:ext uri="{FF2B5EF4-FFF2-40B4-BE49-F238E27FC236}">
                <a16:creationId xmlns:a16="http://schemas.microsoft.com/office/drawing/2014/main" id="{F49E9F39-FC4F-67AC-3D60-24DEAE91218D}"/>
              </a:ext>
            </a:extLst>
          </p:cNvPr>
          <p:cNvCxnSpPr>
            <a:cxnSpLocks/>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E832F33-0661-F907-9907-1D6A39E95628}"/>
              </a:ext>
            </a:extLst>
          </p:cNvPr>
          <p:cNvSpPr txBox="1"/>
          <p:nvPr/>
        </p:nvSpPr>
        <p:spPr>
          <a:xfrm>
            <a:off x="6490853" y="2962114"/>
            <a:ext cx="3574440" cy="584775"/>
          </a:xfrm>
          <a:prstGeom prst="rect">
            <a:avLst/>
          </a:prstGeom>
          <a:noFill/>
        </p:spPr>
        <p:txBody>
          <a:bodyPr wrap="none" rtlCol="0">
            <a:spAutoFit/>
          </a:bodyPr>
          <a:lstStyle/>
          <a:p>
            <a:r>
              <a:rPr lang="en-US" sz="3200" b="1" dirty="0"/>
              <a:t>Objectives</a:t>
            </a:r>
            <a:r>
              <a:rPr lang="en-US" sz="2000" b="1" dirty="0"/>
              <a:t> </a:t>
            </a:r>
            <a:r>
              <a:rPr lang="en-US" sz="3200" b="1" dirty="0"/>
              <a:t>of design</a:t>
            </a:r>
            <a:endParaRPr lang="en-IN" sz="3200" b="1" dirty="0"/>
          </a:p>
        </p:txBody>
      </p:sp>
    </p:spTree>
    <p:extLst>
      <p:ext uri="{BB962C8B-B14F-4D97-AF65-F5344CB8AC3E}">
        <p14:creationId xmlns:p14="http://schemas.microsoft.com/office/powerpoint/2010/main" val="37158254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14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1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7D90-BFBF-0186-175D-5080E9528AF0}"/>
              </a:ext>
            </a:extLst>
          </p:cNvPr>
          <p:cNvSpPr>
            <a:spLocks noGrp="1"/>
          </p:cNvSpPr>
          <p:nvPr>
            <p:ph type="title"/>
          </p:nvPr>
        </p:nvSpPr>
        <p:spPr>
          <a:xfrm>
            <a:off x="635000" y="1818005"/>
            <a:ext cx="4668520" cy="4115435"/>
          </a:xfrm>
        </p:spPr>
        <p:txBody>
          <a:bodyPr>
            <a:normAutofit fontScale="90000"/>
          </a:bodyPr>
          <a:lstStyle/>
          <a:p>
            <a:pPr algn="just"/>
            <a:r>
              <a:rPr lang="en-IN" sz="6600" b="1" dirty="0">
                <a:latin typeface="STIXGeneral-Regular"/>
              </a:rPr>
              <a:t>.</a:t>
            </a:r>
            <a:r>
              <a:rPr lang="en-IN" sz="2800" b="1" i="0" dirty="0">
                <a:effectLst/>
                <a:latin typeface="STIXGeneral-Regular"/>
              </a:rPr>
              <a:t>Transparency</a:t>
            </a:r>
            <a:br>
              <a:rPr lang="en-IN" sz="2800" b="1" i="0" dirty="0">
                <a:effectLst/>
                <a:latin typeface="STIXGeneral-Regular"/>
              </a:rPr>
            </a:br>
            <a:r>
              <a:rPr lang="en-IN" sz="7200" b="1" i="0" dirty="0">
                <a:effectLst/>
                <a:latin typeface="STIXGeneral-Regular"/>
              </a:rPr>
              <a:t>.</a:t>
            </a:r>
            <a:r>
              <a:rPr lang="en-IN" sz="2800" b="1" i="0" dirty="0">
                <a:effectLst/>
                <a:latin typeface="STIXGeneral-Regular"/>
              </a:rPr>
              <a:t>Traceability</a:t>
            </a:r>
            <a:br>
              <a:rPr lang="en-IN" sz="2800" b="1" i="0" dirty="0">
                <a:effectLst/>
                <a:latin typeface="STIXGeneral-Regular"/>
              </a:rPr>
            </a:br>
            <a:r>
              <a:rPr lang="en-IN" sz="7200" b="1" i="0" dirty="0">
                <a:effectLst/>
                <a:latin typeface="STIXGeneral-Regular"/>
              </a:rPr>
              <a:t>.</a:t>
            </a:r>
            <a:r>
              <a:rPr lang="en-IN" sz="2700" b="1" i="0" dirty="0">
                <a:effectLst/>
                <a:latin typeface="STIXGeneral-Regular"/>
              </a:rPr>
              <a:t>Efficiency</a:t>
            </a:r>
            <a:br>
              <a:rPr lang="en-IN" sz="2800" b="1" i="0" dirty="0">
                <a:effectLst/>
                <a:latin typeface="STIXGeneral-Regular"/>
              </a:rPr>
            </a:br>
            <a:br>
              <a:rPr lang="en-IN" sz="2800" b="1" i="0" dirty="0">
                <a:effectLst/>
                <a:latin typeface="STIXGeneral-Regular"/>
              </a:rPr>
            </a:br>
            <a:br>
              <a:rPr lang="en-IN" sz="2800" b="1" i="0" dirty="0">
                <a:effectLst/>
                <a:latin typeface="STIXGeneral-Regular"/>
              </a:rPr>
            </a:br>
            <a:r>
              <a:rPr lang="en-IN" sz="1100" b="1" i="0" dirty="0">
                <a:solidFill>
                  <a:srgbClr val="000000"/>
                </a:solidFill>
                <a:effectLst/>
                <a:latin typeface="STIXGeneral-Regular"/>
              </a:rPr>
              <a:t> Efficiency</a:t>
            </a:r>
            <a:br>
              <a:rPr lang="en-IN" sz="1100" b="1" i="0" dirty="0">
                <a:solidFill>
                  <a:srgbClr val="000000"/>
                </a:solidFill>
                <a:effectLst/>
                <a:latin typeface="STIXGeneral-Regular"/>
              </a:rPr>
            </a:br>
            <a:br>
              <a:rPr lang="en-IN" sz="2800" b="1" i="0" dirty="0">
                <a:effectLst/>
                <a:latin typeface="STIXGeneral-Regular"/>
              </a:rPr>
            </a:br>
            <a:br>
              <a:rPr lang="en-IN" sz="2800" b="1" i="0" dirty="0">
                <a:effectLst/>
                <a:latin typeface="STIXGeneral-Regular"/>
              </a:rPr>
            </a:br>
            <a:r>
              <a:rPr lang="en-IN" sz="1100" b="1" i="0" dirty="0">
                <a:solidFill>
                  <a:srgbClr val="000000"/>
                </a:solidFill>
                <a:effectLst/>
                <a:latin typeface="STIXGeneral-Regular"/>
              </a:rPr>
              <a:t>. Traceability</a:t>
            </a:r>
            <a:br>
              <a:rPr lang="en-IN" sz="1100" b="1" i="0" dirty="0">
                <a:solidFill>
                  <a:srgbClr val="000000"/>
                </a:solidFill>
                <a:effectLst/>
                <a:latin typeface="STIXGeneral-Regular"/>
              </a:rPr>
            </a:br>
            <a:r>
              <a:rPr lang="en-IN" sz="1100" b="1" i="0" dirty="0">
                <a:solidFill>
                  <a:srgbClr val="000000"/>
                </a:solidFill>
                <a:effectLst/>
                <a:latin typeface="STIXGeneral-Regular"/>
              </a:rPr>
              <a:t>. Traceability</a:t>
            </a:r>
            <a:br>
              <a:rPr lang="en-IN" sz="1100" b="1" i="0" dirty="0">
                <a:solidFill>
                  <a:srgbClr val="000000"/>
                </a:solidFill>
                <a:effectLst/>
                <a:latin typeface="STIXGeneral-Regular"/>
              </a:rPr>
            </a:br>
            <a:endParaRPr lang="en-IN" sz="2800" b="1" i="0" dirty="0">
              <a:effectLst/>
              <a:latin typeface="STIXGeneral-Regular"/>
            </a:endParaRPr>
          </a:p>
        </p:txBody>
      </p:sp>
    </p:spTree>
    <p:extLst>
      <p:ext uri="{BB962C8B-B14F-4D97-AF65-F5344CB8AC3E}">
        <p14:creationId xmlns:p14="http://schemas.microsoft.com/office/powerpoint/2010/main" val="236804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1"/>
          <p:cNvSpPr>
            <a:spLocks noChangeArrowheads="1"/>
          </p:cNvSpPr>
          <p:nvPr/>
        </p:nvSpPr>
        <p:spPr bwMode="auto">
          <a:xfrm>
            <a:off x="2855523" y="3244266"/>
            <a:ext cx="1662765"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defRPr>
                <a:solidFill>
                  <a:schemeClr val="tx1"/>
                </a:solidFill>
                <a:latin typeface="Arial" panose="020B0604020202020204" pitchFamily="34" charset="0"/>
                <a:ea typeface="SimSun" panose="02010600030101010101" pitchFamily="2" charset="-122"/>
              </a:defRPr>
            </a:lvl1pPr>
            <a:lvl2pPr>
              <a:defRPr>
                <a:solidFill>
                  <a:schemeClr val="tx1"/>
                </a:solidFill>
                <a:latin typeface="Arial" panose="020B0604020202020204" pitchFamily="34" charset="0"/>
                <a:ea typeface="SimSun" panose="02010600030101010101" pitchFamily="2" charset="-122"/>
              </a:defRPr>
            </a:lvl2pPr>
            <a:lvl3pPr>
              <a:defRPr>
                <a:solidFill>
                  <a:schemeClr val="tx1"/>
                </a:solidFill>
                <a:latin typeface="Arial" panose="020B0604020202020204" pitchFamily="34" charset="0"/>
                <a:ea typeface="SimSun" panose="02010600030101010101" pitchFamily="2" charset="-122"/>
              </a:defRPr>
            </a:lvl3pPr>
            <a:lvl4pPr>
              <a:defRPr>
                <a:solidFill>
                  <a:schemeClr val="tx1"/>
                </a:solidFill>
                <a:latin typeface="Arial" panose="020B0604020202020204" pitchFamily="34" charset="0"/>
                <a:ea typeface="SimSun" panose="02010600030101010101" pitchFamily="2" charset="-122"/>
              </a:defRPr>
            </a:lvl4pPr>
            <a:lvl5pPr>
              <a:defRPr>
                <a:solidFill>
                  <a:schemeClr val="tx1"/>
                </a:solidFill>
                <a:latin typeface="Arial" panose="020B0604020202020204" pitchFamily="34" charset="0"/>
                <a:ea typeface="SimSun"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SimSun"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SimSun"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SimSun"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marL="0" marR="0" lvl="0" indent="0" algn="dist" defTabSz="914400" rtl="0" eaLnBrk="1" fontAlgn="base" latinLnBrk="0" hangingPunct="1">
              <a:lnSpc>
                <a:spcPct val="100000"/>
              </a:lnSpc>
              <a:spcBef>
                <a:spcPct val="0"/>
              </a:spcBef>
              <a:spcAft>
                <a:spcPct val="0"/>
              </a:spcAft>
              <a:buClrTx/>
              <a:buSzTx/>
              <a:buFontTx/>
              <a:buNone/>
            </a:pPr>
            <a:r>
              <a:rPr kumimoji="0" lang="en-US" altLang="zh-CN" sz="2400" b="1" i="0" u="none" strike="noStrike" cap="none" normalizeH="0" baseline="0" dirty="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Contents </a:t>
            </a:r>
          </a:p>
        </p:txBody>
      </p:sp>
      <p:sp>
        <p:nvSpPr>
          <p:cNvPr id="19" name="Line 36"/>
          <p:cNvSpPr>
            <a:spLocks noChangeShapeType="1"/>
          </p:cNvSpPr>
          <p:nvPr/>
        </p:nvSpPr>
        <p:spPr bwMode="auto">
          <a:xfrm>
            <a:off x="2885367" y="3617497"/>
            <a:ext cx="1602441" cy="0"/>
          </a:xfrm>
          <a:prstGeom prst="line">
            <a:avLst/>
          </a:prstGeom>
          <a:noFill/>
          <a:ln w="12700"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sz="1000">
              <a:solidFill>
                <a:schemeClr val="tx1">
                  <a:lumMod val="65000"/>
                  <a:lumOff val="35000"/>
                </a:schemeClr>
              </a:solidFill>
            </a:endParaRPr>
          </a:p>
        </p:txBody>
      </p:sp>
      <p:sp>
        <p:nvSpPr>
          <p:cNvPr id="20" name="Rectangle 39"/>
          <p:cNvSpPr>
            <a:spLocks noChangeArrowheads="1"/>
          </p:cNvSpPr>
          <p:nvPr/>
        </p:nvSpPr>
        <p:spPr bwMode="auto">
          <a:xfrm>
            <a:off x="6599555" y="2890520"/>
            <a:ext cx="4672330" cy="923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sym typeface="+mn-ea"/>
              </a:rPr>
              <a:t>Existing System and Proposed System</a:t>
            </a:r>
            <a:endParaRPr lang="en-US" altLang="zh-CN" sz="2000" b="1" dirty="0">
              <a:solidFill>
                <a:schemeClr val="tx1">
                  <a:lumMod val="65000"/>
                  <a:lumOff val="35000"/>
                </a:schemeClr>
              </a:solidFill>
              <a:latin typeface="Microsoft YaHei" panose="020B0503020204020204" pitchFamily="34" charset="-122"/>
              <a:ea typeface="Microsoft YaHei" panose="020B0503020204020204" pitchFamily="34" charset="-122"/>
              <a:cs typeface="Arial" panose="020B0604020202020204" pitchFamily="34" charset="0"/>
            </a:endParaRPr>
          </a:p>
          <a:p>
            <a:pPr>
              <a:buFont typeface="Arial" panose="020B0604020202020204" pitchFamily="34" charset="0"/>
              <a:buNone/>
            </a:pPr>
            <a:endParaRPr lang="en-US" altLang="zh-CN" sz="2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9"/>
          <p:cNvSpPr txBox="1"/>
          <p:nvPr/>
        </p:nvSpPr>
        <p:spPr>
          <a:xfrm>
            <a:off x="5607462" y="2782167"/>
            <a:ext cx="769763" cy="769441"/>
          </a:xfrm>
          <a:prstGeom prst="rect">
            <a:avLst/>
          </a:prstGeom>
          <a:noFill/>
        </p:spPr>
        <p:txBody>
          <a:bodyPr wrap="none" rtlCol="0">
            <a:spAutoFit/>
          </a:bodyPr>
          <a:lstStyle/>
          <a:p>
            <a:pPr algn="ctr"/>
            <a:r>
              <a:rPr lang="en-US" altLang="zh-CN" sz="4400" dirty="0">
                <a:solidFill>
                  <a:schemeClr val="tx1">
                    <a:lumMod val="65000"/>
                    <a:lumOff val="35000"/>
                  </a:schemeClr>
                </a:solidFill>
                <a:latin typeface="Impact" panose="020B0806030902050204" pitchFamily="34" charset="0"/>
              </a:rPr>
              <a:t>04</a:t>
            </a:r>
            <a:endParaRPr lang="zh-CN" altLang="en-US" sz="4400" dirty="0">
              <a:solidFill>
                <a:schemeClr val="tx1">
                  <a:lumMod val="65000"/>
                  <a:lumOff val="35000"/>
                </a:schemeClr>
              </a:solidFill>
              <a:latin typeface="Impact" panose="020B0806030902050204" pitchFamily="34" charset="0"/>
            </a:endParaRPr>
          </a:p>
        </p:txBody>
      </p:sp>
      <p:cxnSp>
        <p:nvCxnSpPr>
          <p:cNvPr id="22" name="直接连接符 21"/>
          <p:cNvCxnSpPr>
            <a:cxnSpLocks/>
          </p:cNvCxnSpPr>
          <p:nvPr/>
        </p:nvCxnSpPr>
        <p:spPr>
          <a:xfrm>
            <a:off x="6457911" y="2931337"/>
            <a:ext cx="0" cy="4711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50000">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14:bounceEnd="50000">
                                          <p:cBhvr additive="base">
                                            <p:cTn id="7" dur="500" fill="hold"/>
                                            <p:tgtEl>
                                              <p:spTgt spid="17"/>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14:presetBounceEnd="50000">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14:bounceEnd="50000">
                                          <p:cBhvr additive="base">
                                            <p:cTn id="21" dur="500" fill="hold"/>
                                            <p:tgtEl>
                                              <p:spTgt spid="22"/>
                                            </p:tgtEl>
                                            <p:attrNameLst>
                                              <p:attrName>ppt_x</p:attrName>
                                            </p:attrNameLst>
                                          </p:cBhvr>
                                          <p:tavLst>
                                            <p:tav tm="0">
                                              <p:val>
                                                <p:strVal val="1+#ppt_w/2"/>
                                              </p:val>
                                            </p:tav>
                                            <p:tav tm="100000">
                                              <p:val>
                                                <p:strVal val="#ppt_x"/>
                                              </p:val>
                                            </p:tav>
                                          </p:tavLst>
                                        </p:anim>
                                        <p:anim calcmode="lin" valueType="num" p14:bounceEnd="50000">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0000">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14:bounceEnd="50000">
                                          <p:cBhvr additive="base">
                                            <p:cTn id="25" dur="500" fill="hold"/>
                                            <p:tgtEl>
                                              <p:spTgt spid="20"/>
                                            </p:tgtEl>
                                            <p:attrNameLst>
                                              <p:attrName>ppt_x</p:attrName>
                                            </p:attrNameLst>
                                          </p:cBhvr>
                                          <p:tavLst>
                                            <p:tav tm="0">
                                              <p:val>
                                                <p:strVal val="1+#ppt_w/2"/>
                                              </p:val>
                                            </p:tav>
                                            <p:tav tm="100000">
                                              <p:val>
                                                <p:strVal val="#ppt_x"/>
                                              </p:val>
                                            </p:tav>
                                          </p:tavLst>
                                        </p:anim>
                                        <p:anim calcmode="lin" valueType="num" p14:bounceEnd="50000">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16" presetClass="entr" presetSubtype="37"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par>
                                    <p:cTn id="12" presetID="53" presetClass="entr" presetSubtype="16" fill="hold" grpId="0" nodeType="withEffect">
                                      <p:stCondLst>
                                        <p:cond delay="11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300" fill="hold"/>
                                            <p:tgtEl>
                                              <p:spTgt spid="21"/>
                                            </p:tgtEl>
                                            <p:attrNameLst>
                                              <p:attrName>ppt_w</p:attrName>
                                            </p:attrNameLst>
                                          </p:cBhvr>
                                          <p:tavLst>
                                            <p:tav tm="0">
                                              <p:val>
                                                <p:fltVal val="0"/>
                                              </p:val>
                                            </p:tav>
                                            <p:tav tm="100000">
                                              <p:val>
                                                <p:strVal val="#ppt_w"/>
                                              </p:val>
                                            </p:tav>
                                          </p:tavLst>
                                        </p:anim>
                                        <p:anim calcmode="lin" valueType="num">
                                          <p:cBhvr>
                                            <p:cTn id="15" dur="300" fill="hold"/>
                                            <p:tgtEl>
                                              <p:spTgt spid="21"/>
                                            </p:tgtEl>
                                            <p:attrNameLst>
                                              <p:attrName>ppt_h</p:attrName>
                                            </p:attrNameLst>
                                          </p:cBhvr>
                                          <p:tavLst>
                                            <p:tav tm="0">
                                              <p:val>
                                                <p:fltVal val="0"/>
                                              </p:val>
                                            </p:tav>
                                            <p:tav tm="100000">
                                              <p:val>
                                                <p:strVal val="#ppt_h"/>
                                              </p:val>
                                            </p:tav>
                                          </p:tavLst>
                                        </p:anim>
                                        <p:animEffect transition="in" filter="fade">
                                          <p:cBhvr>
                                            <p:cTn id="16" dur="300"/>
                                            <p:tgtEl>
                                              <p:spTgt spid="21"/>
                                            </p:tgtEl>
                                          </p:cBhvr>
                                        </p:animEffect>
                                      </p:childTnLst>
                                    </p:cTn>
                                  </p:par>
                                  <p:par>
                                    <p:cTn id="17" presetID="6" presetClass="emph" presetSubtype="0" autoRev="1" fill="hold" grpId="1" nodeType="withEffect">
                                      <p:stCondLst>
                                        <p:cond delay="1400"/>
                                      </p:stCondLst>
                                      <p:childTnLst>
                                        <p:animScale>
                                          <p:cBhvr>
                                            <p:cTn id="18" dur="150" fill="hold"/>
                                            <p:tgtEl>
                                              <p:spTgt spid="21"/>
                                            </p:tgtEl>
                                          </p:cBhvr>
                                          <p:by x="110000" y="110000"/>
                                        </p:animScale>
                                      </p:childTnLst>
                                    </p:cTn>
                                  </p:par>
                                  <p:par>
                                    <p:cTn id="19" presetID="2" presetClass="entr" presetSubtype="2"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6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bldLvl="0" animBg="1"/>
          <p:bldP spid="20" grpId="0"/>
          <p:bldP spid="21" grpId="0"/>
          <p:bldP spid="21" grpId="1"/>
        </p:bldLst>
      </p:timing>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3554</TotalTime>
  <Words>1078</Words>
  <Application>Microsoft Office PowerPoint</Application>
  <PresentationFormat>Widescreen</PresentationFormat>
  <Paragraphs>67</Paragraphs>
  <Slides>17</Slides>
  <Notes>11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Microsoft YaHei</vt:lpstr>
      <vt:lpstr>Microsoft YaHei Light</vt:lpstr>
      <vt:lpstr>Arial</vt:lpstr>
      <vt:lpstr>Calibri</vt:lpstr>
      <vt:lpstr>Calibri Light</vt:lpstr>
      <vt:lpstr>Century Gothic</vt:lpstr>
      <vt:lpstr>Georgia</vt:lpstr>
      <vt:lpstr>Helvetica Neue</vt:lpstr>
      <vt:lpstr>Impact</vt:lpstr>
      <vt:lpstr>STIXGeneral-Regular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C o n t e n t s  </vt:lpstr>
      <vt:lpstr>.Transparency .Traceability .Efficiency    Efficiency   . Traceability . Traceability </vt:lpstr>
      <vt:lpstr>PowerPoint Presentation</vt:lpstr>
      <vt:lpstr>PowerPoint Presentation</vt:lpstr>
      <vt:lpstr>PowerPoint Presentation</vt:lpstr>
      <vt:lpstr>PowerPoint Presentation</vt:lpstr>
      <vt:lpstr>PowerPoint Presentation</vt:lpstr>
      <vt:lpstr>Farmer: A farmer is the first entity in Agri-Food supply chain and is the first one to invoke smart contract for trading. Farmer produces large amount of crops and take the responsibility for assuring and monitoring the crops’ growth details. He sells these crops to the processors.    Processor: A processor buys the crops from farmers. He is responsible for eliminating extra material from the crops and converting them into a finalized product. Processor sells this finalized product to distributors.    Distributor: A distributor maintains a warehouse by buying finalized products from processors and is responsible for selling it to the retailers</vt:lpstr>
      <vt:lpstr>PowerPoint Presentation</vt:lpstr>
      <vt:lpstr>1.Traceability Module  2.Trading and Delivery Module  3.Reputation Module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A.B</dc:creator>
  <cp:lastModifiedBy>Angel A.B</cp:lastModifiedBy>
  <cp:revision>29</cp:revision>
  <dcterms:created xsi:type="dcterms:W3CDTF">2017-12-01T03:08:00Z</dcterms:created>
  <dcterms:modified xsi:type="dcterms:W3CDTF">2022-05-27T03:38:21Z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1033-11.2.0.10447</vt:lpwstr>
  </property>
  <property fmtid="{D5CDD505-2E9C-101B-9397-08002B2CF9AE}" pid="3" name="ICV">
    <vt:lpwstr>91D65D7052D64FC8896DBE6FCEE6B98C</vt:lpwstr>
  </property>
</Properties>
</file>